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7" r:id="rId1"/>
    <p:sldMasterId id="2147483698" r:id="rId2"/>
    <p:sldMasterId id="2147483699" r:id="rId3"/>
    <p:sldMasterId id="2147483700"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9144000" cy="5143500" type="screen16x9"/>
  <p:notesSz cx="6858000" cy="9144000"/>
  <p:embeddedFontLst>
    <p:embeddedFont>
      <p:font typeface="Maven Pro" pitchFamily="2" charset="77"/>
      <p:regular r:id="rId33"/>
      <p:bold r:id="rId34"/>
    </p:embeddedFont>
    <p:embeddedFont>
      <p:font typeface="Nunito" pitchFamily="2" charset="77"/>
      <p:regular r:id="rId35"/>
      <p:bold r:id="rId36"/>
      <p:italic r:id="rId37"/>
      <p:boldItalic r:id="rId38"/>
    </p:embeddedFont>
    <p:embeddedFont>
      <p:font typeface="Proxima Nova" panose="02000506030000020004" pitchFamily="2"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91837A-4A53-4AB4-B6B2-CBC1FDABD036}">
  <a:tblStyle styleId="{0491837A-4A53-4AB4-B6B2-CBC1FDABD0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8"/>
  </p:normalViewPr>
  <p:slideViewPr>
    <p:cSldViewPr snapToGrid="0">
      <p:cViewPr varScale="1">
        <p:scale>
          <a:sx n="156" d="100"/>
          <a:sy n="156" d="100"/>
        </p:scale>
        <p:origin x="26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ommerce.wa.gov/energy-incentives/mbe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b99d3f4c4b_0_11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3b99d3f4c4b_0_1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bbdc7ea7d6_1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bbdc7ea7d6_1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deepa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b99d3f4c4b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b99d3f4c4b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Climate goals. Energy use from buildings makes up approximately 27% of greenhouse gas emissions </a:t>
            </a:r>
            <a:endParaRPr/>
          </a:p>
          <a:p>
            <a:pPr marL="0" lvl="0" indent="0" algn="l" rtl="0">
              <a:lnSpc>
                <a:spcPct val="115000"/>
              </a:lnSpc>
              <a:spcBef>
                <a:spcPts val="0"/>
              </a:spcBef>
              <a:spcAft>
                <a:spcPts val="0"/>
              </a:spcAft>
              <a:buNone/>
            </a:pPr>
            <a:r>
              <a:rPr lang="en">
                <a:solidFill>
                  <a:schemeClr val="dk1"/>
                </a:solidFill>
              </a:rPr>
              <a:t>More efficient buildings mean: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Lower utility costs for residents and tenants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Healthier homes and buildings with improved indoor air quality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More responsible use of our existing clean energy resources, reducing needs for new power generation as our population grows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Clean electricity currently needed for buildings is made available to replace fossil fuels used in vehicles and space and water heating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Reduced energy use, which will help the State meet its carbon reduction targets </a:t>
            </a:r>
            <a:endParaRPr>
              <a:solidFill>
                <a:schemeClr val="dk1"/>
              </a:solidFill>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b99d3f4c4b_0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b99d3f4c4b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b99d3f4c4b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b99d3f4c4b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year, there are 148 proposals in the commercial energy code update</a:t>
            </a:r>
            <a:endParaRPr/>
          </a:p>
          <a:p>
            <a:pPr marL="0" lvl="0" indent="0" algn="l" rtl="0">
              <a:spcBef>
                <a:spcPts val="0"/>
              </a:spcBef>
              <a:spcAft>
                <a:spcPts val="0"/>
              </a:spcAft>
              <a:buNone/>
            </a:pPr>
            <a:r>
              <a:rPr lang="en"/>
              <a:t>17 TAG meetings!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b99d3f4c4b_0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b99d3f4c4b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Washington legislature set a target for new buildings to be 70% more efficient by 2031 than 2006 levels</a:t>
            </a:r>
            <a:endParaRPr sz="2400">
              <a:solidFill>
                <a:srgbClr val="595959"/>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bb60991c1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bb60991c1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AC to Heat Pump</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Replacing failed A/C with heat pumps of the same capacity doesn’t require electrical upgrades, making it a cost-effective way to electrify space heating in small commercial buildings. The replacement heat pumps provide heating support during the winter, lowering energy usage since heat pumps are much more efficient than gas furnaces. If the building owner chooses not to install heat pumps, they will have to make other improvements that achieve the same energy efficiency in the building as heat pumps do, reducing energy waste.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High-performance replacement equipment</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Same as AC to heat pump but for HVAC and water heating.</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Increasing sizing of HPHW capacity</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 2021 code required that heat pump hot water heaters be used in most new commercial buildings, but only required them to provide 50% of the building’s hot water needs at 40 degrees outside. This would increase the sizing to cover 100% of the need.</a:t>
            </a:r>
            <a:endParaRPr sz="1000"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bb60991c1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bb60991c1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Electric-Readiness for Commercial Kitchens</a:t>
            </a:r>
            <a:r>
              <a:rPr lang="en" sz="1000">
                <a:solidFill>
                  <a:schemeClr val="dk1"/>
                </a:solidFill>
              </a:rPr>
              <a:t>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Requires commercial kitchens with gas-fired cooking equipment in new buildings to provide a full electrical power supply and panel to the kitchen so that any cooking appliances can be replaced with highly efficient electric appliances in the future.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Elimination of Fossil Fuel Compliance Path </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 2021 energy code, due to a court decision CRA v Berkeley, included a separate compliance pathway for fossil fuel heating and water heating. The FF path required extra efficiency credits to make up for the lack of energy efficiency when FF appliances are used. This proposal combines the Fossil Fuel pathway with the other prescriptive pathway, and it is now entirely based on site energy use. Since heat pumps are very efficient, they are inherently incentivized over fossil fuels and electric resistance.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Eliminate CMU wall exemption</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Under current code, concrete masonry unit (CMU) walls are exempted from meeting the insulation requirements that other walls have to meet, which means those buildings lose heat more easily and require more energy to heat. Proposal 264 eliminates that exception, ensuring the buildings using this material are well-insulated and do not use as much heat, which then lowers heating costs and reduces energy waste. Other states like Oregon and California have eliminated this exception in their codes, and the City of Seattle has never allowed it, so Washington as a whole can easily eliminate this exception.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b="1">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bb60991c1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bb60991c1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Triple glazing for 20% of window space</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Since windows are some of the biggest sources of heat loss in buildings, this proposal requires that 20% of window space in a building have triple glazing, which increases the energy efficiency of the building and ensures that less heat is lost through windows. New forms of “thin triple” glass make this requirement very economical to implement; additionally, 20% is a small amount, so, for example, a one-bedroom apartment could meet this requirement just by having their bedroom window triple glazed.</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i="1">
                <a:solidFill>
                  <a:schemeClr val="dk1"/>
                </a:solidFill>
              </a:rPr>
              <a:t>EnergyStar commercial cooking appliances</a:t>
            </a:r>
            <a:endParaRPr sz="1000" b="1"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In new commercial kitchens, fryers, steamers, dishwashers, and holding cabinets must be EnergyStar rated, unless used appliances are purchased. This proposal saves a significant amount of energy, especially for fryers which are highly inefficient, reducing energy waste.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Interior lighting power allowance (LPA)</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 interior lighting power allowance is a maximum limit on the amount of power that can be used for lighting in a building, so more stringent allowances help reduce wasted energy. Proposal 234 reduces the current LPA by 9%, as the result of a study by PNNL that showed this improves efficiency to keep the code on target while remaining cost-effective.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Water pipe insulation</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Proposal 269 requires an additional 1” in the thickness of pipe insulation for circulating domestic hot water loop piping.  Along with proposal 174 that requires a more accurate measurement of water demand, this will reduce pipe sizes, not only increasing energy efficiency but also reducing construction costs and ensuring that water is heated faster for tenants to use.</a:t>
            </a:r>
            <a:endParaRPr sz="1000"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bb60991c12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bb60991c1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Incentivizing Heat Pump Use</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Similar to AC to heat pump in commercial code, but for central units.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Electric Readiness</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Every fossil fuel water heater, dryer, or cooking appliance in new homes must have a branch circuit sized for a future electric version of the appliance as well as dedicated space on the main electrical panel, so that fossil fuel appliances can be replaced with highly efficient electric appliances in the future if the homeowner chooses.</a:t>
            </a:r>
            <a:endParaRPr sz="1000"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bb60991c12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bb60991c1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New homes are required to meet a certain minimum level of energy efficiency, which they do by achieving efficiency credits for various improvements, which are listed in a table in the energy code. Homeowners can choose which improvements to make as long as they are overall achieving the number of credits required. Several proposals this year increase the overall number of credits that homeowners and builders are required to achieve, which reduces energy waste and ensures that they are choosing modern, efficient, state-of-the-art practices and appliances. These proposals also ensure that we are on track to reduce overall energy use in new construction 70% by 2031, which is required by state law.</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Reevaluating credits based on house size</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Proposal 035 divides house sizes into ten categories, decreasing the credits required for smaller houses and stepping up to a higher number of credits for very large houses.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Improving window insulation</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 U-factor is a measure of how well-insulated a window is; a lower U-factor means that the window is better insulated and loses less heat. Proposal 036 improves residential window insulation by requiring a U-factor of 0.27 instead of 0.28 as it is currently.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Maximum air leakage</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Air Changes per Hour (ACH) is a measure that quantifies how much air leaks from a building. A higher ACH means that more air leaks out of your house within an hour.</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Proposal 037 improves building air leakage from 4.0 ACH to 3.0 ACH, ensuring that less heat is wasted and that homeowners will be more comfortable.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Balanced ventilation for heat recovery</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Proposal 038 requires that in eastern Washington, new homes have balanced ventilation that reduces energy waste, typically through heat recovery ventilation, which uses heat from building exhaust air to heat the fresh air that is entering a building from outside. Proper ventilation in a home helps maintain healthy indoor air by removing stale air, controlling humidity, and preventing the buildup of indoor air pollution, which is crucial during wildfire smoke events for safety from airborne diseases like COVID-19. Heat recovery systems can recover and reuse heat that would otherwise be lost during ventilation, helping to reduce energy waste and lower heating and cooling bills. This proposal is only for eastern Washington because the proponent found that it would not be as cost-effective in the milder climates of western Washington.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Ducts in conditioned space</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Currently, ductwork can be located in parts of the house that are unconditioned, meaning that those spaces do not have to be heated or cooled by the building’s HVAC system (for example, basements or attics).  Proposal 034 requires that duct systems for heating and cooling are all located in conditioned spaces, meaning that if any air leaks from the ducts, it is not wasted on spaces that do not need heating or cooling. </a:t>
            </a:r>
            <a:endParaRPr sz="1000"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b99d3f4c4b_0_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b99d3f4c4b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bb60991c12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bb60991c1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bdf076b397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bdf076b39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Deepa</a:t>
            </a:r>
            <a:endParaRPr/>
          </a:p>
          <a:p>
            <a:pPr marL="0" lvl="0" indent="0" algn="l" rtl="0">
              <a:spcBef>
                <a:spcPts val="0"/>
              </a:spcBef>
              <a:spcAft>
                <a:spcPts val="0"/>
              </a:spcAft>
              <a:buNone/>
            </a:pPr>
            <a:endParaRPr/>
          </a:p>
          <a:p>
            <a:pPr marL="0" lvl="0" indent="0" algn="l" rtl="0">
              <a:spcBef>
                <a:spcPts val="0"/>
              </a:spcBef>
              <a:spcAft>
                <a:spcPts val="0"/>
              </a:spcAft>
              <a:buNone/>
            </a:pPr>
            <a:r>
              <a:rPr lang="en"/>
              <a:t>Balancing energy efficiency, resilience, renewable energy production, climate goals </a:t>
            </a:r>
            <a:endParaRPr/>
          </a:p>
          <a:p>
            <a:pPr marL="0" lvl="0" indent="0" algn="l" rtl="0">
              <a:lnSpc>
                <a:spcPct val="115000"/>
              </a:lnSpc>
              <a:spcBef>
                <a:spcPts val="0"/>
              </a:spcBef>
              <a:spcAft>
                <a:spcPts val="0"/>
              </a:spcAft>
              <a:buClr>
                <a:schemeClr val="dk1"/>
              </a:buClr>
              <a:buSzPts val="1100"/>
              <a:buFont typeface="Arial"/>
              <a:buNone/>
            </a:pPr>
            <a:endParaRPr sz="1500">
              <a:solidFill>
                <a:srgbClr val="595959"/>
              </a:solidFill>
              <a:latin typeface="Roboto"/>
              <a:ea typeface="Roboto"/>
              <a:cs typeface="Roboto"/>
              <a:sym typeface="Roboto"/>
            </a:endParaRPr>
          </a:p>
          <a:p>
            <a:pPr marL="0" lvl="0" indent="0" algn="l" rtl="0">
              <a:spcBef>
                <a:spcPts val="10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bbdc7ea7d6_1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bbdc7ea7d6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bbdc7ea7d6_1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bbdc7ea7d6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1100"/>
              <a:buFont typeface="Arial"/>
              <a:buNone/>
            </a:pPr>
            <a:r>
              <a:rPr lang="en" sz="1185">
                <a:solidFill>
                  <a:srgbClr val="595959"/>
                </a:solidFill>
                <a:latin typeface="Roboto"/>
                <a:ea typeface="Roboto"/>
                <a:cs typeface="Roboto"/>
                <a:sym typeface="Roboto"/>
              </a:rPr>
              <a:t>Rachel</a:t>
            </a:r>
            <a:endParaRPr sz="1185">
              <a:solidFill>
                <a:srgbClr val="595959"/>
              </a:solidFill>
              <a:latin typeface="Roboto"/>
              <a:ea typeface="Roboto"/>
              <a:cs typeface="Roboto"/>
              <a:sym typeface="Roboto"/>
            </a:endParaRPr>
          </a:p>
          <a:p>
            <a:pPr marL="0" lvl="0" indent="0" algn="l" rtl="0">
              <a:lnSpc>
                <a:spcPct val="105000"/>
              </a:lnSpc>
              <a:spcBef>
                <a:spcPts val="1000"/>
              </a:spcBef>
              <a:spcAft>
                <a:spcPts val="0"/>
              </a:spcAft>
              <a:buClr>
                <a:schemeClr val="dk1"/>
              </a:buClr>
              <a:buSzPts val="1100"/>
              <a:buFont typeface="Arial"/>
              <a:buNone/>
            </a:pPr>
            <a:r>
              <a:rPr lang="en" sz="1185">
                <a:solidFill>
                  <a:srgbClr val="595959"/>
                </a:solidFill>
                <a:latin typeface="Roboto"/>
                <a:ea typeface="Roboto"/>
                <a:cs typeface="Roboto"/>
                <a:sym typeface="Roboto"/>
              </a:rPr>
              <a:t>This proven program keeps housing affordable, creates family-wage careers, reduces energy bills, and improves health and safety for thousands of Washingtonians living on low incomes.</a:t>
            </a:r>
            <a:endParaRPr sz="1185">
              <a:solidFill>
                <a:srgbClr val="595959"/>
              </a:solidFill>
              <a:latin typeface="Roboto"/>
              <a:ea typeface="Roboto"/>
              <a:cs typeface="Roboto"/>
              <a:sym typeface="Roboto"/>
            </a:endParaRPr>
          </a:p>
          <a:p>
            <a:pPr marL="0" lvl="0" indent="0" algn="l" rtl="0">
              <a:spcBef>
                <a:spcPts val="1000"/>
              </a:spcBef>
              <a:spcAft>
                <a:spcPts val="0"/>
              </a:spcAft>
              <a:buNone/>
            </a:pPr>
            <a:endParaRPr sz="1185">
              <a:solidFill>
                <a:srgbClr val="595959"/>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bbdc7ea7d6_1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bbdc7ea7d6_1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Rachel</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Both SHEAP and HEAR programs support climate justice, energy affordability, and equitable clean energy upgrades in critical and complementary ways. Consistent funding is needed to meet the needs of vulnerable households across Washington.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$10M to restore </a:t>
            </a:r>
            <a:r>
              <a:rPr lang="en" b="1" u="sng">
                <a:solidFill>
                  <a:srgbClr val="1155CC"/>
                </a:solidFill>
                <a:hlinkClick r:id="rId3">
                  <a:extLst>
                    <a:ext uri="{A12FA001-AC4F-418D-AE19-62706E023703}">
                      <ahyp:hlinkClr xmlns:ahyp="http://schemas.microsoft.com/office/drawing/2018/hyperlinkcolor" val="tx"/>
                    </a:ext>
                  </a:extLst>
                </a:hlinkClick>
              </a:rPr>
              <a:t>Affordable Housing Multifamily Efficiency grant program</a:t>
            </a:r>
            <a:endParaRPr b="1">
              <a:solidFill>
                <a:schemeClr val="dk1"/>
              </a:solidFill>
            </a:endParaRPr>
          </a:p>
          <a:p>
            <a:pPr marL="914400" lvl="1" indent="-298450" algn="l" rtl="0">
              <a:lnSpc>
                <a:spcPct val="107916"/>
              </a:lnSpc>
              <a:spcBef>
                <a:spcPts val="0"/>
              </a:spcBef>
              <a:spcAft>
                <a:spcPts val="0"/>
              </a:spcAft>
              <a:buClr>
                <a:schemeClr val="dk1"/>
              </a:buClr>
              <a:buSzPts val="1100"/>
              <a:buChar char="○"/>
            </a:pPr>
            <a:r>
              <a:rPr lang="en">
                <a:solidFill>
                  <a:schemeClr val="dk1"/>
                </a:solidFill>
              </a:rPr>
              <a:t>Flexible incentive funding to enable multi-family affordable housing to invest in energy efficiency and electric building upgrades. Lower income apartment building residents deserve to live in clean and healthy, electric buildings. </a:t>
            </a:r>
            <a:endParaRPr>
              <a:solidFill>
                <a:srgbClr val="222222"/>
              </a:solidFill>
            </a:endParaRPr>
          </a:p>
          <a:p>
            <a:pPr marL="457200" lvl="0" indent="-298450" algn="l" rtl="0">
              <a:lnSpc>
                <a:spcPct val="115000"/>
              </a:lnSpc>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bbdc7ea7d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bbdc7ea7d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Deepa</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bdf076b397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bdf076b39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Rachel - Jason</a:t>
            </a:r>
            <a:endParaRPr sz="1200">
              <a:solidFill>
                <a:schemeClr val="dk1"/>
              </a:solidFill>
            </a:endParaRPr>
          </a:p>
          <a:p>
            <a:pPr marL="0" lvl="0" indent="0" algn="l" rtl="0">
              <a:spcBef>
                <a:spcPts val="0"/>
              </a:spcBef>
              <a:spcAft>
                <a:spcPts val="0"/>
              </a:spcAft>
              <a:buNone/>
            </a:pPr>
            <a:r>
              <a:rPr lang="en" sz="1200">
                <a:solidFill>
                  <a:schemeClr val="dk1"/>
                </a:solidFill>
              </a:rPr>
              <a:t>We need collaborative leadership on this journey - in your roles and capacity how can you contribute to climate solutions in buildings?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overall goals - clean air, protect health, children be able to be healthy and prosperous.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bbdc7ea7d6_1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3bbdc7ea7d6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b99d3f4c4b_0_1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b99d3f4c4b_0_1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are an alliance, founded in 2018 with an ambitious vision - zero carbon buildings for all in Washington. We have about 4 million buildings in WA! </a:t>
            </a:r>
            <a:endParaRPr/>
          </a:p>
          <a:p>
            <a:pPr marL="457200" lvl="0" indent="-298450" algn="l" rtl="0">
              <a:spcBef>
                <a:spcPts val="0"/>
              </a:spcBef>
              <a:spcAft>
                <a:spcPts val="0"/>
              </a:spcAft>
              <a:buSzPts val="1100"/>
              <a:buChar char="●"/>
            </a:pPr>
            <a:r>
              <a:rPr lang="en"/>
              <a:t>NW Ecobuilding guild was a founding member.</a:t>
            </a:r>
            <a:endParaRPr/>
          </a:p>
          <a:p>
            <a:pPr marL="457200" lvl="0" indent="-298450" algn="l" rtl="0">
              <a:spcBef>
                <a:spcPts val="0"/>
              </a:spcBef>
              <a:spcAft>
                <a:spcPts val="0"/>
              </a:spcAft>
              <a:buSzPts val="1100"/>
              <a:buChar char="●"/>
            </a:pPr>
            <a:r>
              <a:rPr lang="en"/>
              <a:t>Our mission is to advocate for policies and programs that will scale equitable building decarbonization, to meet the climate crisis. </a:t>
            </a:r>
            <a:endParaRPr/>
          </a:p>
          <a:p>
            <a:pPr marL="457200" lvl="0" indent="-298450" algn="l" rtl="0">
              <a:spcBef>
                <a:spcPts val="0"/>
              </a:spcBef>
              <a:spcAft>
                <a:spcPts val="0"/>
              </a:spcAft>
              <a:buSzPts val="1100"/>
              <a:buChar char="●"/>
            </a:pPr>
            <a:r>
              <a:rPr lang="en"/>
              <a:t>We are anchored by our members in the high performance building industry + affordable housing, grounding our advocacy with that technical expertise.</a:t>
            </a:r>
            <a:endParaRPr/>
          </a:p>
          <a:p>
            <a:pPr marL="457200" lvl="0" indent="-298450" algn="l" rtl="0">
              <a:spcBef>
                <a:spcPts val="0"/>
              </a:spcBef>
              <a:spcAft>
                <a:spcPts val="0"/>
              </a:spcAft>
              <a:buSzPts val="1100"/>
              <a:buChar char="●"/>
            </a:pPr>
            <a:r>
              <a:rPr lang="en"/>
              <a:t>Our primary advocacy focus - EE…</a:t>
            </a:r>
            <a:endParaRPr/>
          </a:p>
          <a:p>
            <a:pPr marL="457200" lvl="0" indent="-298450" algn="l" rtl="0">
              <a:spcBef>
                <a:spcPts val="0"/>
              </a:spcBef>
              <a:spcAft>
                <a:spcPts val="0"/>
              </a:spcAft>
              <a:buSzPts val="1100"/>
              <a:buChar char="●"/>
            </a:pPr>
            <a:r>
              <a:rPr lang="en"/>
              <a:t>This work is about buildings - but it’s really about people in all the places we live and work - </a:t>
            </a:r>
            <a:r>
              <a:rPr lang="en">
                <a:solidFill>
                  <a:schemeClr val="dk1"/>
                </a:solidFill>
              </a:rPr>
              <a:t>People spend 90% of their time indoors — these building upgrades can make a difference in everyday lives, providing benefits like cooling in the face of extreme heat events, better air quality, and lower energy burden, safety, and comfort. </a:t>
            </a:r>
            <a:endParaRPr>
              <a:solidFill>
                <a:schemeClr val="dk1"/>
              </a:solidFill>
            </a:endParaRPr>
          </a:p>
          <a:p>
            <a:pPr marL="457200" lvl="0" indent="-304800" algn="l" rtl="0">
              <a:spcBef>
                <a:spcPts val="0"/>
              </a:spcBef>
              <a:spcAft>
                <a:spcPts val="0"/>
              </a:spcAft>
              <a:buClr>
                <a:schemeClr val="dk1"/>
              </a:buClr>
              <a:buSzPts val="1200"/>
              <a:buChar char="●"/>
            </a:pP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bdf076b39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bdf076b39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Member organizations are the foundation of the alliance - diverse perspectives</a:t>
            </a:r>
            <a:endParaRPr/>
          </a:p>
          <a:p>
            <a:pPr marL="0" lvl="0" indent="0" algn="l" rtl="0">
              <a:spcBef>
                <a:spcPts val="0"/>
              </a:spcBef>
              <a:spcAft>
                <a:spcPts val="0"/>
              </a:spcAft>
              <a:buNone/>
            </a:pPr>
            <a:r>
              <a:rPr lang="en"/>
              <a:t>Anti-poverty networks, affordable housing, enviros, building industry, health - local gov’s and more - we share a commitment to broaden partnerships as we </a:t>
            </a:r>
            <a:r>
              <a:rPr lang="en">
                <a:solidFill>
                  <a:schemeClr val="dk1"/>
                </a:solidFill>
              </a:rPr>
              <a:t>work at the intersection of health, climate, poverty, housing, and labor issues.</a:t>
            </a:r>
            <a:endParaRPr/>
          </a:p>
          <a:p>
            <a:pPr marL="0" lvl="0" indent="0" algn="l" rtl="0">
              <a:spcBef>
                <a:spcPts val="0"/>
              </a:spcBef>
              <a:spcAft>
                <a:spcPts val="0"/>
              </a:spcAft>
              <a:buNone/>
            </a:pPr>
            <a:r>
              <a:rPr lang="en"/>
              <a:t>It is inspiring to be part of this passionate and dedicated group.</a:t>
            </a:r>
            <a:endParaRPr/>
          </a:p>
          <a:p>
            <a:pPr marL="0" lvl="0" indent="0" algn="l" rtl="0">
              <a:spcBef>
                <a:spcPts val="0"/>
              </a:spcBef>
              <a:spcAft>
                <a:spcPts val="0"/>
              </a:spcAft>
              <a:buNone/>
            </a:pPr>
            <a:r>
              <a:rPr lang="en"/>
              <a:t>We are one of the larger alliances bringing together national, regional, and local orgs; government partners, non profits, businesses, and are a respected resource for decision makers on building decarb.</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bbdc7ea7d6_1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bbdc7ea7d6_1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alliance is a convener. Many meetings! That’s what it takes to build trust and foster collaboration.</a:t>
            </a:r>
            <a:endParaRPr/>
          </a:p>
          <a:p>
            <a:pPr marL="457200" lvl="0" indent="-298450" algn="l" rtl="0">
              <a:spcBef>
                <a:spcPts val="0"/>
              </a:spcBef>
              <a:spcAft>
                <a:spcPts val="0"/>
              </a:spcAft>
              <a:buSzPts val="1100"/>
              <a:buChar char="●"/>
            </a:pPr>
            <a:r>
              <a:rPr lang="en"/>
              <a:t>We are nimble and responsive to the advocacy landscape, and adapt our workgroups and structure.</a:t>
            </a:r>
            <a:endParaRPr/>
          </a:p>
          <a:p>
            <a:pPr marL="457200" lvl="0" indent="-298450" algn="l" rtl="0">
              <a:spcBef>
                <a:spcPts val="0"/>
              </a:spcBef>
              <a:spcAft>
                <a:spcPts val="0"/>
              </a:spcAft>
              <a:buSzPts val="1100"/>
              <a:buChar char="●"/>
            </a:pPr>
            <a:r>
              <a:rPr lang="en"/>
              <a:t>A recent example of this is the rate reform &amp; affordability workgroup - </a:t>
            </a:r>
            <a:r>
              <a:rPr lang="en">
                <a:solidFill>
                  <a:schemeClr val="dk1"/>
                </a:solidFill>
              </a:rPr>
              <a:t>identify policy solutions at the nexus of energy affordability and climate action.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As bills increase across the board—from housing, to food, to energy—climate action is also the best pathway to affordable utility bills for all Washingtonians.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Equitable building decarbonization is central to this effort.</a:t>
            </a:r>
            <a:endParaRPr b="1">
              <a:solidFill>
                <a:schemeClr val="dk1"/>
              </a:solidFill>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b99d3f4c4b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b99d3f4c4b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b99d3f4c4b_0_1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b99d3f4c4b_0_16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r>
              <a:rPr lang="en"/>
              <a:t>Our challenge is illustrated very starkly in this graph.</a:t>
            </a:r>
            <a:endParaRPr/>
          </a:p>
          <a:p>
            <a:pPr marL="457200" lvl="0" indent="-298450" algn="l" rtl="0">
              <a:spcBef>
                <a:spcPts val="0"/>
              </a:spcBef>
              <a:spcAft>
                <a:spcPts val="0"/>
              </a:spcAft>
              <a:buSzPts val="1100"/>
              <a:buChar char="●"/>
            </a:pPr>
            <a:r>
              <a:rPr lang="en"/>
              <a:t>Washington State aims to reduce greenhouse gas emissions at the scale and pace that the climate crisis requires:</a:t>
            </a:r>
            <a:endParaRPr/>
          </a:p>
          <a:p>
            <a:pPr marL="457200" lvl="0" indent="-298450" algn="l" rtl="0">
              <a:spcBef>
                <a:spcPts val="0"/>
              </a:spcBef>
              <a:spcAft>
                <a:spcPts val="0"/>
              </a:spcAft>
              <a:buSzPts val="1100"/>
              <a:buChar char="●"/>
            </a:pPr>
            <a:r>
              <a:rPr lang="en"/>
              <a:t>statutory, economy-wide, net-zero emissions limits by 2050, the building sector must reduce emissions to nearly zero in just 25 years.  This means no homes or buildings can be left behind. </a:t>
            </a:r>
            <a:endParaRPr/>
          </a:p>
          <a:p>
            <a:pPr marL="457200" lvl="0" indent="-298450" algn="l" rtl="0">
              <a:spcBef>
                <a:spcPts val="0"/>
              </a:spcBef>
              <a:spcAft>
                <a:spcPts val="0"/>
              </a:spcAft>
              <a:buSzPts val="1100"/>
              <a:buChar char="●"/>
            </a:pPr>
            <a:r>
              <a:rPr lang="en"/>
              <a:t>To see how we're doing on this project, the graphic here shows historic emissions in blue on the left, and required emissions reductions in orange on the right</a:t>
            </a:r>
            <a:endParaRPr/>
          </a:p>
          <a:p>
            <a:pPr marL="457200" lvl="0" indent="-298450" algn="l" rtl="0">
              <a:spcBef>
                <a:spcPts val="0"/>
              </a:spcBef>
              <a:spcAft>
                <a:spcPts val="0"/>
              </a:spcAft>
              <a:buSzPts val="1100"/>
              <a:buChar char="●"/>
            </a:pPr>
            <a:r>
              <a:rPr lang="en"/>
              <a:t>Buildings are significant piece of the puzzle - over a quarter of emissions.</a:t>
            </a: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518" name="Google Shape;518;g3b99d3f4c4b_0_16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bdf076b397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bdf076b39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RK</a:t>
            </a:r>
            <a:endParaRPr/>
          </a:p>
          <a:p>
            <a:pPr marL="457200" lvl="0" indent="-298450" algn="l" rtl="0">
              <a:spcBef>
                <a:spcPts val="0"/>
              </a:spcBef>
              <a:spcAft>
                <a:spcPts val="0"/>
              </a:spcAft>
              <a:buSzPts val="1100"/>
              <a:buChar char="●"/>
            </a:pPr>
            <a:r>
              <a:rPr lang="en"/>
              <a:t>Buildings are part of the challenge but integral to the solutions - a real opportunity - </a:t>
            </a:r>
            <a:endParaRPr/>
          </a:p>
          <a:p>
            <a:pPr marL="457200" lvl="0" indent="-298450" algn="l" rtl="0">
              <a:spcBef>
                <a:spcPts val="0"/>
              </a:spcBef>
              <a:spcAft>
                <a:spcPts val="0"/>
              </a:spcAft>
              <a:buSzPts val="1100"/>
              <a:buChar char="●"/>
            </a:pPr>
            <a:r>
              <a:rPr lang="en"/>
              <a:t>The clean energy transition must include transportation, industry, buildings moving onto a clean electric grid.</a:t>
            </a:r>
            <a:endParaRPr/>
          </a:p>
          <a:p>
            <a:pPr marL="457200" lvl="0" indent="-298450" algn="l" rtl="0">
              <a:spcBef>
                <a:spcPts val="0"/>
              </a:spcBef>
              <a:spcAft>
                <a:spcPts val="0"/>
              </a:spcAft>
              <a:buSzPts val="1100"/>
              <a:buChar char="●"/>
            </a:pPr>
            <a:r>
              <a:rPr lang="en"/>
              <a:t>Buildings consume vast amounts of energy, and compared with transportation or industry, has inefficiency available to mine.</a:t>
            </a:r>
            <a:endParaRPr/>
          </a:p>
          <a:p>
            <a:pPr marL="457200" lvl="0" indent="-298450" algn="l" rtl="0">
              <a:spcBef>
                <a:spcPts val="0"/>
              </a:spcBef>
              <a:spcAft>
                <a:spcPts val="0"/>
              </a:spcAft>
              <a:buSzPts val="1100"/>
              <a:buChar char="●"/>
            </a:pPr>
            <a:r>
              <a:rPr lang="en"/>
              <a:t>WHY ARE BUILDINGS IMPORTANT FOR CLIMATE ACTION?</a:t>
            </a:r>
            <a:endParaRPr/>
          </a:p>
          <a:p>
            <a:pPr marL="457200" lvl="0" indent="-298450" algn="l" rtl="0">
              <a:spcBef>
                <a:spcPts val="0"/>
              </a:spcBef>
              <a:spcAft>
                <a:spcPts val="0"/>
              </a:spcAft>
              <a:buSzPts val="1100"/>
              <a:buChar char="●"/>
            </a:pPr>
            <a:r>
              <a:rPr lang="en"/>
              <a:t>this is important for all of us to understand - because our buildings will be changing! these are the places we live and work in.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lnSpc>
                <a:spcPct val="115000"/>
              </a:lnSpc>
              <a:spcBef>
                <a:spcPts val="0"/>
              </a:spcBef>
              <a:spcAft>
                <a:spcPts val="0"/>
              </a:spcAft>
              <a:buNone/>
            </a:pPr>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bbdc7ea7d6_1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bbdc7ea7d6_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Washington is leading the nation with climate action policy: A strong framework to support the clean energy transition over the next couple of decades. </a:t>
            </a:r>
            <a:endParaRPr/>
          </a:p>
          <a:p>
            <a:pPr marL="457200" lvl="0" indent="-298450" algn="l" rtl="0">
              <a:spcBef>
                <a:spcPts val="0"/>
              </a:spcBef>
              <a:spcAft>
                <a:spcPts val="0"/>
              </a:spcAft>
              <a:buSzPts val="1100"/>
              <a:buChar char="●"/>
            </a:pPr>
            <a:r>
              <a:rPr lang="en"/>
              <a:t>This list highlights some of the landmark policies driving the trajectory</a:t>
            </a:r>
            <a:endParaRPr/>
          </a:p>
          <a:p>
            <a:pPr marL="0" lvl="0" indent="0" algn="l" rtl="0">
              <a:spcBef>
                <a:spcPts val="0"/>
              </a:spcBef>
              <a:spcAft>
                <a:spcPts val="0"/>
              </a:spcAft>
              <a:buNone/>
            </a:pPr>
            <a:r>
              <a:rPr lang="en">
                <a:solidFill>
                  <a:schemeClr val="dk1"/>
                </a:solidFill>
              </a:rPr>
              <a:t>Overall picture: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Clean electric grid underpinning this transition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cap on pollution and critical revenue to fund climate solutions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sticks and carrots for new and existing buildings.</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
              <a:t>Economy-wide policies like Clean Energy Transformation Act (CETA) and Climate Commitment Act (CCA)</a:t>
            </a:r>
            <a:endParaRPr/>
          </a:p>
          <a:p>
            <a:pPr marL="457200" lvl="0" indent="-298450" algn="l" rtl="0">
              <a:spcBef>
                <a:spcPts val="0"/>
              </a:spcBef>
              <a:spcAft>
                <a:spcPts val="0"/>
              </a:spcAft>
              <a:buSzPts val="1100"/>
              <a:buChar char="●"/>
            </a:pPr>
            <a:r>
              <a:rPr lang="en"/>
              <a:t>Building sector–specific policies at the state or local level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 only policy applying to all buildings is the state energy code - mostly applies to new construction but also has requirements for existing buildings. Deepa will dive into what’s happening with the energy code right now…</a:t>
            </a:r>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54"/>
        <p:cNvGrpSpPr/>
        <p:nvPr/>
      </p:nvGrpSpPr>
      <p:grpSpPr>
        <a:xfrm>
          <a:off x="0" y="0"/>
          <a:ext cx="0" cy="0"/>
          <a:chOff x="0" y="0"/>
          <a:chExt cx="0" cy="0"/>
        </a:xfrm>
      </p:grpSpPr>
      <p:grpSp>
        <p:nvGrpSpPr>
          <p:cNvPr id="55" name="Google Shape;55;p14"/>
          <p:cNvGrpSpPr/>
          <p:nvPr/>
        </p:nvGrpSpPr>
        <p:grpSpPr>
          <a:xfrm>
            <a:off x="7343003" y="3409675"/>
            <a:ext cx="1691422" cy="1732548"/>
            <a:chOff x="7343003" y="3409675"/>
            <a:chExt cx="1691422" cy="1732548"/>
          </a:xfrm>
        </p:grpSpPr>
        <p:grpSp>
          <p:nvGrpSpPr>
            <p:cNvPr id="56" name="Google Shape;56;p14"/>
            <p:cNvGrpSpPr/>
            <p:nvPr/>
          </p:nvGrpSpPr>
          <p:grpSpPr>
            <a:xfrm>
              <a:off x="7343003" y="4453711"/>
              <a:ext cx="316800" cy="688513"/>
              <a:chOff x="7343003" y="4453711"/>
              <a:chExt cx="316800" cy="688513"/>
            </a:xfrm>
          </p:grpSpPr>
          <p:sp>
            <p:nvSpPr>
              <p:cNvPr id="57" name="Google Shape;57;p14"/>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14"/>
            <p:cNvGrpSpPr/>
            <p:nvPr/>
          </p:nvGrpSpPr>
          <p:grpSpPr>
            <a:xfrm>
              <a:off x="7801210" y="4105700"/>
              <a:ext cx="316800" cy="1036523"/>
              <a:chOff x="7801210" y="4105700"/>
              <a:chExt cx="316800" cy="1036523"/>
            </a:xfrm>
          </p:grpSpPr>
          <p:sp>
            <p:nvSpPr>
              <p:cNvPr id="60" name="Google Shape;60;p14"/>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14"/>
            <p:cNvGrpSpPr/>
            <p:nvPr/>
          </p:nvGrpSpPr>
          <p:grpSpPr>
            <a:xfrm>
              <a:off x="8259418" y="3757688"/>
              <a:ext cx="316800" cy="1384535"/>
              <a:chOff x="8259418" y="3757688"/>
              <a:chExt cx="316800" cy="1384535"/>
            </a:xfrm>
          </p:grpSpPr>
          <p:sp>
            <p:nvSpPr>
              <p:cNvPr id="64" name="Google Shape;64;p14"/>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14"/>
            <p:cNvGrpSpPr/>
            <p:nvPr/>
          </p:nvGrpSpPr>
          <p:grpSpPr>
            <a:xfrm>
              <a:off x="8717625" y="3409675"/>
              <a:ext cx="316800" cy="1732548"/>
              <a:chOff x="8717625" y="3409675"/>
              <a:chExt cx="316800" cy="1732548"/>
            </a:xfrm>
          </p:grpSpPr>
          <p:sp>
            <p:nvSpPr>
              <p:cNvPr id="69" name="Google Shape;69;p14"/>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Google Shape;74;p14"/>
          <p:cNvGrpSpPr/>
          <p:nvPr/>
        </p:nvGrpSpPr>
        <p:grpSpPr>
          <a:xfrm>
            <a:off x="5043503" y="0"/>
            <a:ext cx="3814072" cy="3839102"/>
            <a:chOff x="5043503" y="0"/>
            <a:chExt cx="3814072" cy="3839102"/>
          </a:xfrm>
        </p:grpSpPr>
        <p:sp>
          <p:nvSpPr>
            <p:cNvPr id="75" name="Google Shape;75;p14"/>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4"/>
            <p:cNvGrpSpPr/>
            <p:nvPr/>
          </p:nvGrpSpPr>
          <p:grpSpPr>
            <a:xfrm>
              <a:off x="7647812" y="2704283"/>
              <a:ext cx="635219" cy="635219"/>
              <a:chOff x="6725724" y="2701260"/>
              <a:chExt cx="1208101" cy="1208100"/>
            </a:xfrm>
          </p:grpSpPr>
          <p:sp>
            <p:nvSpPr>
              <p:cNvPr id="78" name="Google Shape;78;p14"/>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4"/>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4"/>
            <p:cNvGrpSpPr/>
            <p:nvPr/>
          </p:nvGrpSpPr>
          <p:grpSpPr>
            <a:xfrm>
              <a:off x="7952720" y="179238"/>
              <a:ext cx="873165" cy="873003"/>
              <a:chOff x="7754428" y="208725"/>
              <a:chExt cx="541800" cy="541800"/>
            </a:xfrm>
          </p:grpSpPr>
          <p:sp>
            <p:nvSpPr>
              <p:cNvPr id="83" name="Google Shape;83;p14"/>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4"/>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4"/>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92" name="Google Shape;92;p14"/>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93" name="Google Shape;93;p1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4"/>
        <p:cNvGrpSpPr/>
        <p:nvPr/>
      </p:nvGrpSpPr>
      <p:grpSpPr>
        <a:xfrm>
          <a:off x="0" y="0"/>
          <a:ext cx="0" cy="0"/>
          <a:chOff x="0" y="0"/>
          <a:chExt cx="0" cy="0"/>
        </a:xfrm>
      </p:grpSpPr>
      <p:grpSp>
        <p:nvGrpSpPr>
          <p:cNvPr id="95" name="Google Shape;95;p15"/>
          <p:cNvGrpSpPr/>
          <p:nvPr/>
        </p:nvGrpSpPr>
        <p:grpSpPr>
          <a:xfrm>
            <a:off x="146769" y="3406"/>
            <a:ext cx="1233215" cy="1384535"/>
            <a:chOff x="146769" y="3406"/>
            <a:chExt cx="1233215" cy="1384535"/>
          </a:xfrm>
        </p:grpSpPr>
        <p:grpSp>
          <p:nvGrpSpPr>
            <p:cNvPr id="96" name="Google Shape;96;p15"/>
            <p:cNvGrpSpPr/>
            <p:nvPr/>
          </p:nvGrpSpPr>
          <p:grpSpPr>
            <a:xfrm>
              <a:off x="1063183" y="3406"/>
              <a:ext cx="316800" cy="688513"/>
              <a:chOff x="1063183" y="3406"/>
              <a:chExt cx="316800" cy="688513"/>
            </a:xfrm>
          </p:grpSpPr>
          <p:sp>
            <p:nvSpPr>
              <p:cNvPr id="97" name="Google Shape;97;p15"/>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15"/>
            <p:cNvGrpSpPr/>
            <p:nvPr/>
          </p:nvGrpSpPr>
          <p:grpSpPr>
            <a:xfrm>
              <a:off x="604976" y="3406"/>
              <a:ext cx="316800" cy="1036524"/>
              <a:chOff x="604976" y="3406"/>
              <a:chExt cx="316800" cy="1036524"/>
            </a:xfrm>
          </p:grpSpPr>
          <p:sp>
            <p:nvSpPr>
              <p:cNvPr id="100" name="Google Shape;100;p15"/>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15"/>
            <p:cNvGrpSpPr/>
            <p:nvPr/>
          </p:nvGrpSpPr>
          <p:grpSpPr>
            <a:xfrm>
              <a:off x="146769" y="3406"/>
              <a:ext cx="316800" cy="1384535"/>
              <a:chOff x="146769" y="3406"/>
              <a:chExt cx="316800" cy="1384535"/>
            </a:xfrm>
          </p:grpSpPr>
          <p:sp>
            <p:nvSpPr>
              <p:cNvPr id="104" name="Google Shape;104;p15"/>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 name="Google Shape;108;p15"/>
          <p:cNvGrpSpPr/>
          <p:nvPr/>
        </p:nvGrpSpPr>
        <p:grpSpPr>
          <a:xfrm>
            <a:off x="6775084" y="2904008"/>
            <a:ext cx="2186148" cy="2239500"/>
            <a:chOff x="6775084" y="2904008"/>
            <a:chExt cx="2186148" cy="2239500"/>
          </a:xfrm>
        </p:grpSpPr>
        <p:grpSp>
          <p:nvGrpSpPr>
            <p:cNvPr id="109" name="Google Shape;109;p15"/>
            <p:cNvGrpSpPr/>
            <p:nvPr/>
          </p:nvGrpSpPr>
          <p:grpSpPr>
            <a:xfrm>
              <a:off x="6775084" y="4253708"/>
              <a:ext cx="409500" cy="889800"/>
              <a:chOff x="6775084" y="4253708"/>
              <a:chExt cx="409500" cy="889800"/>
            </a:xfrm>
          </p:grpSpPr>
          <p:sp>
            <p:nvSpPr>
              <p:cNvPr id="110" name="Google Shape;110;p15"/>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5"/>
            <p:cNvGrpSpPr/>
            <p:nvPr/>
          </p:nvGrpSpPr>
          <p:grpSpPr>
            <a:xfrm>
              <a:off x="7367299" y="3804008"/>
              <a:ext cx="409500" cy="1339500"/>
              <a:chOff x="7367299" y="3804008"/>
              <a:chExt cx="409500" cy="1339500"/>
            </a:xfrm>
          </p:grpSpPr>
          <p:sp>
            <p:nvSpPr>
              <p:cNvPr id="113" name="Google Shape;113;p15"/>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15"/>
            <p:cNvGrpSpPr/>
            <p:nvPr/>
          </p:nvGrpSpPr>
          <p:grpSpPr>
            <a:xfrm>
              <a:off x="7959516" y="3354008"/>
              <a:ext cx="409500" cy="1789500"/>
              <a:chOff x="7959516" y="3354008"/>
              <a:chExt cx="409500" cy="1789500"/>
            </a:xfrm>
          </p:grpSpPr>
          <p:sp>
            <p:nvSpPr>
              <p:cNvPr id="117" name="Google Shape;117;p15"/>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15"/>
            <p:cNvGrpSpPr/>
            <p:nvPr/>
          </p:nvGrpSpPr>
          <p:grpSpPr>
            <a:xfrm>
              <a:off x="8551731" y="2904008"/>
              <a:ext cx="409500" cy="2239500"/>
              <a:chOff x="8551731" y="2904008"/>
              <a:chExt cx="409500" cy="2239500"/>
            </a:xfrm>
          </p:grpSpPr>
          <p:sp>
            <p:nvSpPr>
              <p:cNvPr id="122" name="Google Shape;122;p15"/>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 name="Google Shape;127;p15"/>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8" name="Google Shape;128;p1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
        <p:cNvGrpSpPr/>
        <p:nvPr/>
      </p:nvGrpSpPr>
      <p:grpSpPr>
        <a:xfrm>
          <a:off x="0" y="0"/>
          <a:ext cx="0" cy="0"/>
          <a:chOff x="0" y="0"/>
          <a:chExt cx="0" cy="0"/>
        </a:xfrm>
      </p:grpSpPr>
      <p:grpSp>
        <p:nvGrpSpPr>
          <p:cNvPr id="130" name="Google Shape;130;p16"/>
          <p:cNvGrpSpPr/>
          <p:nvPr/>
        </p:nvGrpSpPr>
        <p:grpSpPr>
          <a:xfrm>
            <a:off x="625966" y="299376"/>
            <a:ext cx="999312" cy="999312"/>
            <a:chOff x="348199" y="179450"/>
            <a:chExt cx="1116300" cy="1116300"/>
          </a:xfrm>
        </p:grpSpPr>
        <p:sp>
          <p:nvSpPr>
            <p:cNvPr id="131" name="Google Shape;131;p1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 name="Google Shape;134;p16"/>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5" name="Google Shape;135;p1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6"/>
        <p:cNvGrpSpPr/>
        <p:nvPr/>
      </p:nvGrpSpPr>
      <p:grpSpPr>
        <a:xfrm>
          <a:off x="0" y="0"/>
          <a:ext cx="0" cy="0"/>
          <a:chOff x="0" y="0"/>
          <a:chExt cx="0" cy="0"/>
        </a:xfrm>
      </p:grpSpPr>
      <p:grpSp>
        <p:nvGrpSpPr>
          <p:cNvPr id="137" name="Google Shape;137;p17"/>
          <p:cNvGrpSpPr/>
          <p:nvPr/>
        </p:nvGrpSpPr>
        <p:grpSpPr>
          <a:xfrm>
            <a:off x="625966" y="299376"/>
            <a:ext cx="999312" cy="999312"/>
            <a:chOff x="348199" y="179450"/>
            <a:chExt cx="1116300" cy="1116300"/>
          </a:xfrm>
        </p:grpSpPr>
        <p:sp>
          <p:nvSpPr>
            <p:cNvPr id="138" name="Google Shape;138;p1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1" name="Google Shape;141;p17"/>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42" name="Google Shape;142;p17"/>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43" name="Google Shape;143;p1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grpSp>
        <p:nvGrpSpPr>
          <p:cNvPr id="145" name="Google Shape;145;p18"/>
          <p:cNvGrpSpPr/>
          <p:nvPr/>
        </p:nvGrpSpPr>
        <p:grpSpPr>
          <a:xfrm>
            <a:off x="625966" y="299376"/>
            <a:ext cx="999312" cy="999312"/>
            <a:chOff x="348199" y="179450"/>
            <a:chExt cx="1116300" cy="1116300"/>
          </a:xfrm>
        </p:grpSpPr>
        <p:sp>
          <p:nvSpPr>
            <p:cNvPr id="146" name="Google Shape;146;p18"/>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1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grpSp>
        <p:nvGrpSpPr>
          <p:cNvPr id="151" name="Google Shape;151;p19"/>
          <p:cNvGrpSpPr/>
          <p:nvPr/>
        </p:nvGrpSpPr>
        <p:grpSpPr>
          <a:xfrm>
            <a:off x="625966" y="299376"/>
            <a:ext cx="999312" cy="999312"/>
            <a:chOff x="348199" y="179450"/>
            <a:chExt cx="1116300" cy="1116300"/>
          </a:xfrm>
        </p:grpSpPr>
        <p:sp>
          <p:nvSpPr>
            <p:cNvPr id="152" name="Google Shape;152;p1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9"/>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56" name="Google Shape;156;p1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57"/>
        <p:cNvGrpSpPr/>
        <p:nvPr/>
      </p:nvGrpSpPr>
      <p:grpSpPr>
        <a:xfrm>
          <a:off x="0" y="0"/>
          <a:ext cx="0" cy="0"/>
          <a:chOff x="0" y="0"/>
          <a:chExt cx="0" cy="0"/>
        </a:xfrm>
      </p:grpSpPr>
      <p:grpSp>
        <p:nvGrpSpPr>
          <p:cNvPr id="158" name="Google Shape;158;p20"/>
          <p:cNvGrpSpPr/>
          <p:nvPr/>
        </p:nvGrpSpPr>
        <p:grpSpPr>
          <a:xfrm>
            <a:off x="6866714" y="1306"/>
            <a:ext cx="2267451" cy="2601690"/>
            <a:chOff x="6790514" y="1306"/>
            <a:chExt cx="2267451" cy="2601690"/>
          </a:xfrm>
        </p:grpSpPr>
        <p:grpSp>
          <p:nvGrpSpPr>
            <p:cNvPr id="159" name="Google Shape;159;p20"/>
            <p:cNvGrpSpPr/>
            <p:nvPr/>
          </p:nvGrpSpPr>
          <p:grpSpPr>
            <a:xfrm>
              <a:off x="7067465" y="1306"/>
              <a:ext cx="1990500" cy="1990200"/>
              <a:chOff x="7067465" y="1306"/>
              <a:chExt cx="1990500" cy="1990200"/>
            </a:xfrm>
          </p:grpSpPr>
          <p:sp>
            <p:nvSpPr>
              <p:cNvPr id="160" name="Google Shape;160;p20"/>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0"/>
            <p:cNvGrpSpPr/>
            <p:nvPr/>
          </p:nvGrpSpPr>
          <p:grpSpPr>
            <a:xfrm>
              <a:off x="8207126" y="1807996"/>
              <a:ext cx="795000" cy="795000"/>
              <a:chOff x="8207126" y="1807996"/>
              <a:chExt cx="795000" cy="795000"/>
            </a:xfrm>
          </p:grpSpPr>
          <p:sp>
            <p:nvSpPr>
              <p:cNvPr id="164" name="Google Shape;164;p20"/>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20"/>
            <p:cNvGrpSpPr/>
            <p:nvPr/>
          </p:nvGrpSpPr>
          <p:grpSpPr>
            <a:xfrm>
              <a:off x="6790514" y="118857"/>
              <a:ext cx="548700" cy="548700"/>
              <a:chOff x="6790514" y="118857"/>
              <a:chExt cx="548700" cy="548700"/>
            </a:xfrm>
          </p:grpSpPr>
          <p:sp>
            <p:nvSpPr>
              <p:cNvPr id="168" name="Google Shape;168;p20"/>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0" name="Google Shape;170;p20"/>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1" name="Google Shape;171;p2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2"/>
        <p:cNvGrpSpPr/>
        <p:nvPr/>
      </p:nvGrpSpPr>
      <p:grpSpPr>
        <a:xfrm>
          <a:off x="0" y="0"/>
          <a:ext cx="0" cy="0"/>
          <a:chOff x="0" y="0"/>
          <a:chExt cx="0" cy="0"/>
        </a:xfrm>
      </p:grpSpPr>
      <p:grpSp>
        <p:nvGrpSpPr>
          <p:cNvPr id="173" name="Google Shape;173;p21"/>
          <p:cNvGrpSpPr/>
          <p:nvPr/>
        </p:nvGrpSpPr>
        <p:grpSpPr>
          <a:xfrm>
            <a:off x="625966" y="299376"/>
            <a:ext cx="999312" cy="999312"/>
            <a:chOff x="348199" y="179450"/>
            <a:chExt cx="1116300" cy="1116300"/>
          </a:xfrm>
        </p:grpSpPr>
        <p:sp>
          <p:nvSpPr>
            <p:cNvPr id="174" name="Google Shape;174;p21"/>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1"/>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21"/>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7" name="Google Shape;177;p21"/>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8" name="Google Shape;178;p21"/>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79" name="Google Shape;179;p2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0"/>
        <p:cNvGrpSpPr/>
        <p:nvPr/>
      </p:nvGrpSpPr>
      <p:grpSpPr>
        <a:xfrm>
          <a:off x="0" y="0"/>
          <a:ext cx="0" cy="0"/>
          <a:chOff x="0" y="0"/>
          <a:chExt cx="0" cy="0"/>
        </a:xfrm>
      </p:grpSpPr>
      <p:grpSp>
        <p:nvGrpSpPr>
          <p:cNvPr id="181" name="Google Shape;181;p22"/>
          <p:cNvGrpSpPr/>
          <p:nvPr/>
        </p:nvGrpSpPr>
        <p:grpSpPr>
          <a:xfrm>
            <a:off x="713373" y="3847119"/>
            <a:ext cx="825392" cy="825392"/>
            <a:chOff x="348199" y="179450"/>
            <a:chExt cx="1116300" cy="1116300"/>
          </a:xfrm>
        </p:grpSpPr>
        <p:sp>
          <p:nvSpPr>
            <p:cNvPr id="182" name="Google Shape;182;p22"/>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22"/>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85" name="Google Shape;185;p2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86"/>
        <p:cNvGrpSpPr/>
        <p:nvPr/>
      </p:nvGrpSpPr>
      <p:grpSpPr>
        <a:xfrm>
          <a:off x="0" y="0"/>
          <a:ext cx="0" cy="0"/>
          <a:chOff x="0" y="0"/>
          <a:chExt cx="0" cy="0"/>
        </a:xfrm>
      </p:grpSpPr>
      <p:grpSp>
        <p:nvGrpSpPr>
          <p:cNvPr id="187" name="Google Shape;187;p23"/>
          <p:cNvGrpSpPr/>
          <p:nvPr/>
        </p:nvGrpSpPr>
        <p:grpSpPr>
          <a:xfrm>
            <a:off x="52" y="4099200"/>
            <a:ext cx="9144036" cy="1044300"/>
            <a:chOff x="52" y="4099200"/>
            <a:chExt cx="9144036" cy="1044300"/>
          </a:xfrm>
        </p:grpSpPr>
        <p:grpSp>
          <p:nvGrpSpPr>
            <p:cNvPr id="188" name="Google Shape;188;p23"/>
            <p:cNvGrpSpPr/>
            <p:nvPr/>
          </p:nvGrpSpPr>
          <p:grpSpPr>
            <a:xfrm>
              <a:off x="52" y="4309200"/>
              <a:ext cx="231622" cy="834300"/>
              <a:chOff x="2688737" y="4301380"/>
              <a:chExt cx="231900" cy="834300"/>
            </a:xfrm>
          </p:grpSpPr>
          <p:sp>
            <p:nvSpPr>
              <p:cNvPr id="189" name="Google Shape;189;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3"/>
            <p:cNvGrpSpPr/>
            <p:nvPr/>
          </p:nvGrpSpPr>
          <p:grpSpPr>
            <a:xfrm>
              <a:off x="371406" y="4099200"/>
              <a:ext cx="231622" cy="1044300"/>
              <a:chOff x="2688737" y="4091380"/>
              <a:chExt cx="231900" cy="1044300"/>
            </a:xfrm>
          </p:grpSpPr>
          <p:sp>
            <p:nvSpPr>
              <p:cNvPr id="194" name="Google Shape;194;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23"/>
            <p:cNvGrpSpPr/>
            <p:nvPr/>
          </p:nvGrpSpPr>
          <p:grpSpPr>
            <a:xfrm>
              <a:off x="742761" y="4309200"/>
              <a:ext cx="231622" cy="834300"/>
              <a:chOff x="2688737" y="4301380"/>
              <a:chExt cx="231900" cy="834300"/>
            </a:xfrm>
          </p:grpSpPr>
          <p:sp>
            <p:nvSpPr>
              <p:cNvPr id="200" name="Google Shape;200;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23"/>
            <p:cNvGrpSpPr/>
            <p:nvPr/>
          </p:nvGrpSpPr>
          <p:grpSpPr>
            <a:xfrm>
              <a:off x="1114115" y="4518900"/>
              <a:ext cx="231622" cy="624600"/>
              <a:chOff x="2688737" y="4511080"/>
              <a:chExt cx="231900" cy="624600"/>
            </a:xfrm>
          </p:grpSpPr>
          <p:sp>
            <p:nvSpPr>
              <p:cNvPr id="205" name="Google Shape;205;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23"/>
            <p:cNvGrpSpPr/>
            <p:nvPr/>
          </p:nvGrpSpPr>
          <p:grpSpPr>
            <a:xfrm>
              <a:off x="1856753" y="4099200"/>
              <a:ext cx="231600" cy="1044300"/>
              <a:chOff x="1856753" y="4099200"/>
              <a:chExt cx="231600" cy="1044300"/>
            </a:xfrm>
          </p:grpSpPr>
          <p:sp>
            <p:nvSpPr>
              <p:cNvPr id="209" name="Google Shape;209;p23"/>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23"/>
            <p:cNvGrpSpPr/>
            <p:nvPr/>
          </p:nvGrpSpPr>
          <p:grpSpPr>
            <a:xfrm>
              <a:off x="2228107" y="4309200"/>
              <a:ext cx="231600" cy="834300"/>
              <a:chOff x="2228107" y="4309200"/>
              <a:chExt cx="231600" cy="834300"/>
            </a:xfrm>
          </p:grpSpPr>
          <p:sp>
            <p:nvSpPr>
              <p:cNvPr id="215" name="Google Shape;215;p23"/>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3"/>
            <p:cNvGrpSpPr/>
            <p:nvPr/>
          </p:nvGrpSpPr>
          <p:grpSpPr>
            <a:xfrm>
              <a:off x="2599462" y="4518900"/>
              <a:ext cx="231600" cy="624600"/>
              <a:chOff x="2599462" y="4518900"/>
              <a:chExt cx="231600" cy="624600"/>
            </a:xfrm>
          </p:grpSpPr>
          <p:sp>
            <p:nvSpPr>
              <p:cNvPr id="220" name="Google Shape;220;p23"/>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23"/>
            <p:cNvGrpSpPr/>
            <p:nvPr/>
          </p:nvGrpSpPr>
          <p:grpSpPr>
            <a:xfrm>
              <a:off x="3342171" y="4099200"/>
              <a:ext cx="231600" cy="1044300"/>
              <a:chOff x="3342171" y="4099200"/>
              <a:chExt cx="231600" cy="1044300"/>
            </a:xfrm>
          </p:grpSpPr>
          <p:sp>
            <p:nvSpPr>
              <p:cNvPr id="224" name="Google Shape;224;p23"/>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23"/>
            <p:cNvGrpSpPr/>
            <p:nvPr/>
          </p:nvGrpSpPr>
          <p:grpSpPr>
            <a:xfrm>
              <a:off x="3713525" y="4309200"/>
              <a:ext cx="231600" cy="834300"/>
              <a:chOff x="3713525" y="4309200"/>
              <a:chExt cx="231600" cy="834300"/>
            </a:xfrm>
          </p:grpSpPr>
          <p:sp>
            <p:nvSpPr>
              <p:cNvPr id="230" name="Google Shape;230;p23"/>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23"/>
            <p:cNvGrpSpPr/>
            <p:nvPr/>
          </p:nvGrpSpPr>
          <p:grpSpPr>
            <a:xfrm>
              <a:off x="1485398" y="4309200"/>
              <a:ext cx="231600" cy="834300"/>
              <a:chOff x="1485398" y="4309200"/>
              <a:chExt cx="231600" cy="834300"/>
            </a:xfrm>
          </p:grpSpPr>
          <p:sp>
            <p:nvSpPr>
              <p:cNvPr id="235" name="Google Shape;235;p23"/>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23"/>
            <p:cNvGrpSpPr/>
            <p:nvPr/>
          </p:nvGrpSpPr>
          <p:grpSpPr>
            <a:xfrm>
              <a:off x="4084879" y="4518900"/>
              <a:ext cx="231600" cy="624600"/>
              <a:chOff x="4084879" y="4518900"/>
              <a:chExt cx="231600" cy="624600"/>
            </a:xfrm>
          </p:grpSpPr>
          <p:sp>
            <p:nvSpPr>
              <p:cNvPr id="240" name="Google Shape;240;p23"/>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3"/>
            <p:cNvGrpSpPr/>
            <p:nvPr/>
          </p:nvGrpSpPr>
          <p:grpSpPr>
            <a:xfrm>
              <a:off x="2970816" y="4309200"/>
              <a:ext cx="231600" cy="834300"/>
              <a:chOff x="2970816" y="4309200"/>
              <a:chExt cx="231600" cy="834300"/>
            </a:xfrm>
          </p:grpSpPr>
          <p:sp>
            <p:nvSpPr>
              <p:cNvPr id="244" name="Google Shape;244;p23"/>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3"/>
            <p:cNvGrpSpPr/>
            <p:nvPr/>
          </p:nvGrpSpPr>
          <p:grpSpPr>
            <a:xfrm>
              <a:off x="4456234" y="4309200"/>
              <a:ext cx="231600" cy="834300"/>
              <a:chOff x="4456234" y="4309200"/>
              <a:chExt cx="231600" cy="834300"/>
            </a:xfrm>
          </p:grpSpPr>
          <p:sp>
            <p:nvSpPr>
              <p:cNvPr id="249" name="Google Shape;249;p23"/>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23"/>
            <p:cNvGrpSpPr/>
            <p:nvPr/>
          </p:nvGrpSpPr>
          <p:grpSpPr>
            <a:xfrm>
              <a:off x="4827588" y="4099200"/>
              <a:ext cx="231600" cy="1044300"/>
              <a:chOff x="4827588" y="4099200"/>
              <a:chExt cx="231600" cy="1044300"/>
            </a:xfrm>
          </p:grpSpPr>
          <p:sp>
            <p:nvSpPr>
              <p:cNvPr id="254" name="Google Shape;254;p23"/>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3"/>
            <p:cNvGrpSpPr/>
            <p:nvPr/>
          </p:nvGrpSpPr>
          <p:grpSpPr>
            <a:xfrm>
              <a:off x="5198943" y="4309200"/>
              <a:ext cx="231600" cy="834300"/>
              <a:chOff x="5198943" y="4309200"/>
              <a:chExt cx="231600" cy="834300"/>
            </a:xfrm>
          </p:grpSpPr>
          <p:sp>
            <p:nvSpPr>
              <p:cNvPr id="260" name="Google Shape;260;p23"/>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3"/>
            <p:cNvGrpSpPr/>
            <p:nvPr/>
          </p:nvGrpSpPr>
          <p:grpSpPr>
            <a:xfrm>
              <a:off x="5570297" y="4518900"/>
              <a:ext cx="231600" cy="624600"/>
              <a:chOff x="5570297" y="4518900"/>
              <a:chExt cx="231600" cy="624600"/>
            </a:xfrm>
          </p:grpSpPr>
          <p:sp>
            <p:nvSpPr>
              <p:cNvPr id="265" name="Google Shape;265;p23"/>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3"/>
            <p:cNvGrpSpPr/>
            <p:nvPr/>
          </p:nvGrpSpPr>
          <p:grpSpPr>
            <a:xfrm>
              <a:off x="5941652" y="4309200"/>
              <a:ext cx="231600" cy="834300"/>
              <a:chOff x="5941652" y="4309200"/>
              <a:chExt cx="231600" cy="834300"/>
            </a:xfrm>
          </p:grpSpPr>
          <p:sp>
            <p:nvSpPr>
              <p:cNvPr id="269" name="Google Shape;269;p23"/>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23"/>
            <p:cNvGrpSpPr/>
            <p:nvPr/>
          </p:nvGrpSpPr>
          <p:grpSpPr>
            <a:xfrm>
              <a:off x="6313006" y="4099200"/>
              <a:ext cx="231600" cy="1044300"/>
              <a:chOff x="6313006" y="4099200"/>
              <a:chExt cx="231600" cy="1044300"/>
            </a:xfrm>
          </p:grpSpPr>
          <p:sp>
            <p:nvSpPr>
              <p:cNvPr id="274" name="Google Shape;274;p23"/>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23"/>
            <p:cNvGrpSpPr/>
            <p:nvPr/>
          </p:nvGrpSpPr>
          <p:grpSpPr>
            <a:xfrm>
              <a:off x="6684361" y="4309200"/>
              <a:ext cx="231600" cy="834300"/>
              <a:chOff x="6684361" y="4309200"/>
              <a:chExt cx="231600" cy="834300"/>
            </a:xfrm>
          </p:grpSpPr>
          <p:sp>
            <p:nvSpPr>
              <p:cNvPr id="280" name="Google Shape;280;p23"/>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23"/>
            <p:cNvGrpSpPr/>
            <p:nvPr/>
          </p:nvGrpSpPr>
          <p:grpSpPr>
            <a:xfrm>
              <a:off x="7055715" y="4518900"/>
              <a:ext cx="231600" cy="624600"/>
              <a:chOff x="7055715" y="4518900"/>
              <a:chExt cx="231600" cy="624600"/>
            </a:xfrm>
          </p:grpSpPr>
          <p:sp>
            <p:nvSpPr>
              <p:cNvPr id="285" name="Google Shape;285;p23"/>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23"/>
            <p:cNvGrpSpPr/>
            <p:nvPr/>
          </p:nvGrpSpPr>
          <p:grpSpPr>
            <a:xfrm>
              <a:off x="7798424" y="4099200"/>
              <a:ext cx="231600" cy="1044300"/>
              <a:chOff x="7798424" y="4099200"/>
              <a:chExt cx="231600" cy="1044300"/>
            </a:xfrm>
          </p:grpSpPr>
          <p:sp>
            <p:nvSpPr>
              <p:cNvPr id="289" name="Google Shape;289;p23"/>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8169779" y="4309200"/>
              <a:ext cx="231600" cy="834300"/>
              <a:chOff x="8169779" y="4309200"/>
              <a:chExt cx="231600" cy="834300"/>
            </a:xfrm>
          </p:grpSpPr>
          <p:sp>
            <p:nvSpPr>
              <p:cNvPr id="295" name="Google Shape;295;p23"/>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23"/>
            <p:cNvGrpSpPr/>
            <p:nvPr/>
          </p:nvGrpSpPr>
          <p:grpSpPr>
            <a:xfrm>
              <a:off x="7427070" y="4309200"/>
              <a:ext cx="231600" cy="834300"/>
              <a:chOff x="7427070" y="4309200"/>
              <a:chExt cx="231600" cy="834300"/>
            </a:xfrm>
          </p:grpSpPr>
          <p:sp>
            <p:nvSpPr>
              <p:cNvPr id="300" name="Google Shape;300;p23"/>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23"/>
            <p:cNvGrpSpPr/>
            <p:nvPr/>
          </p:nvGrpSpPr>
          <p:grpSpPr>
            <a:xfrm>
              <a:off x="8541133" y="4518900"/>
              <a:ext cx="231600" cy="624600"/>
              <a:chOff x="8541133" y="4518900"/>
              <a:chExt cx="231600" cy="624600"/>
            </a:xfrm>
          </p:grpSpPr>
          <p:sp>
            <p:nvSpPr>
              <p:cNvPr id="305" name="Google Shape;305;p23"/>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23"/>
            <p:cNvGrpSpPr/>
            <p:nvPr/>
          </p:nvGrpSpPr>
          <p:grpSpPr>
            <a:xfrm>
              <a:off x="8912488" y="4309200"/>
              <a:ext cx="231600" cy="834300"/>
              <a:chOff x="8912488" y="4309200"/>
              <a:chExt cx="231600" cy="834300"/>
            </a:xfrm>
          </p:grpSpPr>
          <p:sp>
            <p:nvSpPr>
              <p:cNvPr id="309" name="Google Shape;309;p23"/>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 name="Google Shape;313;p23"/>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314" name="Google Shape;314;p23"/>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315" name="Google Shape;315;p2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6"/>
        <p:cNvGrpSpPr/>
        <p:nvPr/>
      </p:nvGrpSpPr>
      <p:grpSpPr>
        <a:xfrm>
          <a:off x="0" y="0"/>
          <a:ext cx="0" cy="0"/>
          <a:chOff x="0" y="0"/>
          <a:chExt cx="0" cy="0"/>
        </a:xfrm>
      </p:grpSpPr>
      <p:sp>
        <p:nvSpPr>
          <p:cNvPr id="317" name="Google Shape;317;p2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8"/>
        <p:cNvGrpSpPr/>
        <p:nvPr/>
      </p:nvGrpSpPr>
      <p:grpSpPr>
        <a:xfrm>
          <a:off x="0" y="0"/>
          <a:ext cx="0" cy="0"/>
          <a:chOff x="0" y="0"/>
          <a:chExt cx="0" cy="0"/>
        </a:xfrm>
      </p:grpSpPr>
      <p:sp>
        <p:nvSpPr>
          <p:cNvPr id="319" name="Google Shape;319;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0" name="Google Shape;320;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21" name="Google Shape;321;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324"/>
        <p:cNvGrpSpPr/>
        <p:nvPr/>
      </p:nvGrpSpPr>
      <p:grpSpPr>
        <a:xfrm>
          <a:off x="0" y="0"/>
          <a:ext cx="0" cy="0"/>
          <a:chOff x="0" y="0"/>
          <a:chExt cx="0" cy="0"/>
        </a:xfrm>
      </p:grpSpPr>
      <p:sp>
        <p:nvSpPr>
          <p:cNvPr id="325" name="Google Shape;325;p2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6" name="Google Shape;326;p2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1200"/>
              </a:spcBef>
              <a:spcAft>
                <a:spcPts val="0"/>
              </a:spcAft>
              <a:buClr>
                <a:srgbClr val="888888"/>
              </a:buClr>
              <a:buSzPts val="1500"/>
              <a:buNone/>
              <a:defRPr sz="1500">
                <a:solidFill>
                  <a:srgbClr val="888888"/>
                </a:solidFill>
              </a:defRPr>
            </a:lvl2pPr>
            <a:lvl3pPr marL="1371600" lvl="2" indent="-228600" algn="l">
              <a:lnSpc>
                <a:spcPct val="90000"/>
              </a:lnSpc>
              <a:spcBef>
                <a:spcPts val="1200"/>
              </a:spcBef>
              <a:spcAft>
                <a:spcPts val="0"/>
              </a:spcAft>
              <a:buClr>
                <a:srgbClr val="888888"/>
              </a:buClr>
              <a:buSzPts val="1400"/>
              <a:buNone/>
              <a:defRPr sz="1400">
                <a:solidFill>
                  <a:srgbClr val="888888"/>
                </a:solidFill>
              </a:defRPr>
            </a:lvl3pPr>
            <a:lvl4pPr marL="1828800" lvl="3" indent="-228600" algn="l">
              <a:lnSpc>
                <a:spcPct val="90000"/>
              </a:lnSpc>
              <a:spcBef>
                <a:spcPts val="1200"/>
              </a:spcBef>
              <a:spcAft>
                <a:spcPts val="0"/>
              </a:spcAft>
              <a:buClr>
                <a:srgbClr val="888888"/>
              </a:buClr>
              <a:buSzPts val="1200"/>
              <a:buNone/>
              <a:defRPr sz="1200">
                <a:solidFill>
                  <a:srgbClr val="888888"/>
                </a:solidFill>
              </a:defRPr>
            </a:lvl4pPr>
            <a:lvl5pPr marL="2286000" lvl="4" indent="-228600" algn="l">
              <a:lnSpc>
                <a:spcPct val="90000"/>
              </a:lnSpc>
              <a:spcBef>
                <a:spcPts val="1200"/>
              </a:spcBef>
              <a:spcAft>
                <a:spcPts val="0"/>
              </a:spcAft>
              <a:buClr>
                <a:srgbClr val="888888"/>
              </a:buClr>
              <a:buSzPts val="12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327" name="Google Shape;327;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0"/>
        <p:cNvGrpSpPr/>
        <p:nvPr/>
      </p:nvGrpSpPr>
      <p:grpSpPr>
        <a:xfrm>
          <a:off x="0" y="0"/>
          <a:ext cx="0" cy="0"/>
          <a:chOff x="0" y="0"/>
          <a:chExt cx="0" cy="0"/>
        </a:xfrm>
      </p:grpSpPr>
      <p:sp>
        <p:nvSpPr>
          <p:cNvPr id="331" name="Google Shape;331;p2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2" name="Google Shape;332;p27"/>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33" name="Google Shape;333;p27"/>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34" name="Google Shape;334;p2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35" name="Google Shape;335;p27"/>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36" name="Google Shape;336;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28"/>
          <p:cNvSpPr txBox="1">
            <a:spLocks noGrp="1"/>
          </p:cNvSpPr>
          <p:nvPr>
            <p:ph type="title"/>
          </p:nvPr>
        </p:nvSpPr>
        <p:spPr>
          <a:xfrm>
            <a:off x="2142400" y="273850"/>
            <a:ext cx="6372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1" name="Google Shape;341;p2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42" name="Google Shape;342;p2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43" name="Google Shape;343;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1_Title Only" type="titleOnly">
  <p:cSld name="TITLE_ONLY">
    <p:spTree>
      <p:nvGrpSpPr>
        <p:cNvPr id="1" name="Shape 360"/>
        <p:cNvGrpSpPr/>
        <p:nvPr/>
      </p:nvGrpSpPr>
      <p:grpSpPr>
        <a:xfrm>
          <a:off x="0" y="0"/>
          <a:ext cx="0" cy="0"/>
          <a:chOff x="0" y="0"/>
          <a:chExt cx="0" cy="0"/>
        </a:xfrm>
      </p:grpSpPr>
      <p:pic>
        <p:nvPicPr>
          <p:cNvPr id="361" name="Google Shape;361;p30"/>
          <p:cNvPicPr preferRelativeResize="0"/>
          <p:nvPr/>
        </p:nvPicPr>
        <p:blipFill rotWithShape="1">
          <a:blip r:embed="rId2">
            <a:alphaModFix/>
          </a:blip>
          <a:srcRect/>
          <a:stretch/>
        </p:blipFill>
        <p:spPr>
          <a:xfrm>
            <a:off x="0" y="-1"/>
            <a:ext cx="9143999" cy="4752974"/>
          </a:xfrm>
          <a:prstGeom prst="rect">
            <a:avLst/>
          </a:prstGeom>
          <a:noFill/>
          <a:ln>
            <a:noFill/>
          </a:ln>
        </p:spPr>
      </p:pic>
      <p:sp>
        <p:nvSpPr>
          <p:cNvPr id="362" name="Google Shape;362;p30"/>
          <p:cNvSpPr txBox="1">
            <a:spLocks noGrp="1"/>
          </p:cNvSpPr>
          <p:nvPr>
            <p:ph type="title"/>
          </p:nvPr>
        </p:nvSpPr>
        <p:spPr>
          <a:xfrm>
            <a:off x="0" y="1494065"/>
            <a:ext cx="5277600" cy="1683300"/>
          </a:xfrm>
          <a:prstGeom prst="rect">
            <a:avLst/>
          </a:prstGeom>
          <a:gradFill>
            <a:gsLst>
              <a:gs pos="0">
                <a:schemeClr val="dk2"/>
              </a:gs>
              <a:gs pos="75000">
                <a:srgbClr val="0C4166">
                  <a:alpha val="49803"/>
                </a:srgbClr>
              </a:gs>
              <a:gs pos="100000">
                <a:srgbClr val="0C4166">
                  <a:alpha val="0"/>
                </a:srgbClr>
              </a:gs>
            </a:gsLst>
            <a:lin ang="0" scaled="0"/>
          </a:gradFill>
          <a:ln>
            <a:noFill/>
          </a:ln>
        </p:spPr>
        <p:txBody>
          <a:bodyPr spcFirstLastPara="1" wrap="square" lIns="274325" tIns="205725" rIns="274325" bIns="20572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3" name="Google Shape;363;p30"/>
          <p:cNvSpPr txBox="1">
            <a:spLocks noGrp="1"/>
          </p:cNvSpPr>
          <p:nvPr>
            <p:ph type="sldNum" idx="12"/>
          </p:nvPr>
        </p:nvSpPr>
        <p:spPr>
          <a:xfrm>
            <a:off x="8525677" y="60511"/>
            <a:ext cx="6183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0">
                <a:solidFill>
                  <a:schemeClr val="lt1"/>
                </a:solidFill>
                <a:latin typeface="Arial"/>
                <a:ea typeface="Arial"/>
                <a:cs typeface="Arial"/>
                <a:sym typeface="Arial"/>
              </a:defRPr>
            </a:lvl1pPr>
            <a:lvl2pPr marL="0" lvl="1" indent="0" algn="ctr">
              <a:spcBef>
                <a:spcPts val="0"/>
              </a:spcBef>
              <a:buNone/>
              <a:defRPr sz="1500" b="0">
                <a:solidFill>
                  <a:schemeClr val="lt1"/>
                </a:solidFill>
                <a:latin typeface="Arial"/>
                <a:ea typeface="Arial"/>
                <a:cs typeface="Arial"/>
                <a:sym typeface="Arial"/>
              </a:defRPr>
            </a:lvl2pPr>
            <a:lvl3pPr marL="0" lvl="2" indent="0" algn="ctr">
              <a:spcBef>
                <a:spcPts val="0"/>
              </a:spcBef>
              <a:buNone/>
              <a:defRPr sz="1500" b="0">
                <a:solidFill>
                  <a:schemeClr val="lt1"/>
                </a:solidFill>
                <a:latin typeface="Arial"/>
                <a:ea typeface="Arial"/>
                <a:cs typeface="Arial"/>
                <a:sym typeface="Arial"/>
              </a:defRPr>
            </a:lvl3pPr>
            <a:lvl4pPr marL="0" lvl="3" indent="0" algn="ctr">
              <a:spcBef>
                <a:spcPts val="0"/>
              </a:spcBef>
              <a:buNone/>
              <a:defRPr sz="1500" b="0">
                <a:solidFill>
                  <a:schemeClr val="lt1"/>
                </a:solidFill>
                <a:latin typeface="Arial"/>
                <a:ea typeface="Arial"/>
                <a:cs typeface="Arial"/>
                <a:sym typeface="Arial"/>
              </a:defRPr>
            </a:lvl4pPr>
            <a:lvl5pPr marL="0" lvl="4" indent="0" algn="ctr">
              <a:spcBef>
                <a:spcPts val="0"/>
              </a:spcBef>
              <a:buNone/>
              <a:defRPr sz="1500" b="0">
                <a:solidFill>
                  <a:schemeClr val="lt1"/>
                </a:solidFill>
                <a:latin typeface="Arial"/>
                <a:ea typeface="Arial"/>
                <a:cs typeface="Arial"/>
                <a:sym typeface="Arial"/>
              </a:defRPr>
            </a:lvl5pPr>
            <a:lvl6pPr marL="0" lvl="5" indent="0" algn="ctr">
              <a:spcBef>
                <a:spcPts val="0"/>
              </a:spcBef>
              <a:buNone/>
              <a:defRPr sz="1500" b="0">
                <a:solidFill>
                  <a:schemeClr val="lt1"/>
                </a:solidFill>
                <a:latin typeface="Arial"/>
                <a:ea typeface="Arial"/>
                <a:cs typeface="Arial"/>
                <a:sym typeface="Arial"/>
              </a:defRPr>
            </a:lvl6pPr>
            <a:lvl7pPr marL="0" lvl="6" indent="0" algn="ctr">
              <a:spcBef>
                <a:spcPts val="0"/>
              </a:spcBef>
              <a:buNone/>
              <a:defRPr sz="1500" b="0">
                <a:solidFill>
                  <a:schemeClr val="lt1"/>
                </a:solidFill>
                <a:latin typeface="Arial"/>
                <a:ea typeface="Arial"/>
                <a:cs typeface="Arial"/>
                <a:sym typeface="Arial"/>
              </a:defRPr>
            </a:lvl7pPr>
            <a:lvl8pPr marL="0" lvl="7" indent="0" algn="ctr">
              <a:spcBef>
                <a:spcPts val="0"/>
              </a:spcBef>
              <a:buNone/>
              <a:defRPr sz="1500" b="0">
                <a:solidFill>
                  <a:schemeClr val="lt1"/>
                </a:solidFill>
                <a:latin typeface="Arial"/>
                <a:ea typeface="Arial"/>
                <a:cs typeface="Arial"/>
                <a:sym typeface="Arial"/>
              </a:defRPr>
            </a:lvl8pPr>
            <a:lvl9pPr marL="0" lvl="8" indent="0" algn="ctr">
              <a:spcBef>
                <a:spcPts val="0"/>
              </a:spcBef>
              <a:buNone/>
              <a:defRPr sz="1500" b="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8_Two Content">
  <p:cSld name="38_Two Content">
    <p:spTree>
      <p:nvGrpSpPr>
        <p:cNvPr id="1" name="Shape 364"/>
        <p:cNvGrpSpPr/>
        <p:nvPr/>
      </p:nvGrpSpPr>
      <p:grpSpPr>
        <a:xfrm>
          <a:off x="0" y="0"/>
          <a:ext cx="0" cy="0"/>
          <a:chOff x="0" y="0"/>
          <a:chExt cx="0" cy="0"/>
        </a:xfrm>
      </p:grpSpPr>
      <p:pic>
        <p:nvPicPr>
          <p:cNvPr id="365" name="Google Shape;365;p31"/>
          <p:cNvPicPr preferRelativeResize="0"/>
          <p:nvPr/>
        </p:nvPicPr>
        <p:blipFill rotWithShape="1">
          <a:blip r:embed="rId2">
            <a:alphaModFix/>
          </a:blip>
          <a:srcRect/>
          <a:stretch/>
        </p:blipFill>
        <p:spPr>
          <a:xfrm>
            <a:off x="5694315" y="916951"/>
            <a:ext cx="3459770" cy="3828005"/>
          </a:xfrm>
          <a:prstGeom prst="rect">
            <a:avLst/>
          </a:prstGeom>
          <a:noFill/>
          <a:ln>
            <a:noFill/>
          </a:ln>
        </p:spPr>
      </p:pic>
      <p:sp>
        <p:nvSpPr>
          <p:cNvPr id="366" name="Google Shape;366;p31"/>
          <p:cNvSpPr/>
          <p:nvPr/>
        </p:nvSpPr>
        <p:spPr>
          <a:xfrm>
            <a:off x="30256" y="883910"/>
            <a:ext cx="9123830" cy="3861046"/>
          </a:xfrm>
          <a:custGeom>
            <a:avLst/>
            <a:gdLst/>
            <a:ahLst/>
            <a:cxnLst/>
            <a:rect l="l" t="t" r="r" b="b"/>
            <a:pathLst>
              <a:path w="12165106" h="5148061" extrusionOk="0">
                <a:moveTo>
                  <a:pt x="6668196" y="0"/>
                </a:moveTo>
                <a:lnTo>
                  <a:pt x="12165106" y="0"/>
                </a:lnTo>
                <a:lnTo>
                  <a:pt x="12165106" y="478485"/>
                </a:lnTo>
                <a:lnTo>
                  <a:pt x="12051202" y="423614"/>
                </a:lnTo>
                <a:cubicBezTo>
                  <a:pt x="11672713" y="263527"/>
                  <a:pt x="11256585" y="175002"/>
                  <a:pt x="10819781" y="175002"/>
                </a:cubicBezTo>
                <a:cubicBezTo>
                  <a:pt x="9072565" y="175002"/>
                  <a:pt x="7656167" y="1591400"/>
                  <a:pt x="7656167" y="3338616"/>
                </a:cubicBezTo>
                <a:cubicBezTo>
                  <a:pt x="7656167" y="3993822"/>
                  <a:pt x="7855348" y="4602507"/>
                  <a:pt x="8196463" y="5107423"/>
                </a:cubicBezTo>
                <a:lnTo>
                  <a:pt x="8226852" y="5148061"/>
                </a:lnTo>
                <a:lnTo>
                  <a:pt x="6695090" y="5148061"/>
                </a:lnTo>
                <a:lnTo>
                  <a:pt x="6668196" y="5148061"/>
                </a:lnTo>
                <a:lnTo>
                  <a:pt x="0" y="5148061"/>
                </a:lnTo>
                <a:lnTo>
                  <a:pt x="0" y="1"/>
                </a:lnTo>
                <a:lnTo>
                  <a:pt x="6668196" y="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7" name="Google Shape;367;p31"/>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8" name="Google Shape;368;p31"/>
          <p:cNvSpPr txBox="1">
            <a:spLocks noGrp="1"/>
          </p:cNvSpPr>
          <p:nvPr>
            <p:ph type="body" idx="1"/>
          </p:nvPr>
        </p:nvSpPr>
        <p:spPr>
          <a:xfrm>
            <a:off x="628650" y="1014984"/>
            <a:ext cx="3886200" cy="3617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9" name="Google Shape;369;p31"/>
          <p:cNvSpPr txBox="1">
            <a:spLocks noGrp="1"/>
          </p:cNvSpPr>
          <p:nvPr>
            <p:ph type="sldNum" idx="12"/>
          </p:nvPr>
        </p:nvSpPr>
        <p:spPr>
          <a:xfrm>
            <a:off x="8515350" y="60511"/>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1">
                <a:solidFill>
                  <a:schemeClr val="dk2"/>
                </a:solidFill>
                <a:latin typeface="Arial"/>
                <a:ea typeface="Arial"/>
                <a:cs typeface="Arial"/>
                <a:sym typeface="Arial"/>
              </a:defRPr>
            </a:lvl1pPr>
            <a:lvl2pPr marL="0" lvl="1" indent="0" algn="ctr">
              <a:spcBef>
                <a:spcPts val="0"/>
              </a:spcBef>
              <a:buNone/>
              <a:defRPr sz="1500" b="1">
                <a:solidFill>
                  <a:schemeClr val="dk2"/>
                </a:solidFill>
                <a:latin typeface="Arial"/>
                <a:ea typeface="Arial"/>
                <a:cs typeface="Arial"/>
                <a:sym typeface="Arial"/>
              </a:defRPr>
            </a:lvl2pPr>
            <a:lvl3pPr marL="0" lvl="2" indent="0" algn="ctr">
              <a:spcBef>
                <a:spcPts val="0"/>
              </a:spcBef>
              <a:buNone/>
              <a:defRPr sz="1500" b="1">
                <a:solidFill>
                  <a:schemeClr val="dk2"/>
                </a:solidFill>
                <a:latin typeface="Arial"/>
                <a:ea typeface="Arial"/>
                <a:cs typeface="Arial"/>
                <a:sym typeface="Arial"/>
              </a:defRPr>
            </a:lvl3pPr>
            <a:lvl4pPr marL="0" lvl="3" indent="0" algn="ctr">
              <a:spcBef>
                <a:spcPts val="0"/>
              </a:spcBef>
              <a:buNone/>
              <a:defRPr sz="1500" b="1">
                <a:solidFill>
                  <a:schemeClr val="dk2"/>
                </a:solidFill>
                <a:latin typeface="Arial"/>
                <a:ea typeface="Arial"/>
                <a:cs typeface="Arial"/>
                <a:sym typeface="Arial"/>
              </a:defRPr>
            </a:lvl4pPr>
            <a:lvl5pPr marL="0" lvl="4" indent="0" algn="ctr">
              <a:spcBef>
                <a:spcPts val="0"/>
              </a:spcBef>
              <a:buNone/>
              <a:defRPr sz="1500" b="1">
                <a:solidFill>
                  <a:schemeClr val="dk2"/>
                </a:solidFill>
                <a:latin typeface="Arial"/>
                <a:ea typeface="Arial"/>
                <a:cs typeface="Arial"/>
                <a:sym typeface="Arial"/>
              </a:defRPr>
            </a:lvl5pPr>
            <a:lvl6pPr marL="0" lvl="5" indent="0" algn="ctr">
              <a:spcBef>
                <a:spcPts val="0"/>
              </a:spcBef>
              <a:buNone/>
              <a:defRPr sz="1500" b="1">
                <a:solidFill>
                  <a:schemeClr val="dk2"/>
                </a:solidFill>
                <a:latin typeface="Arial"/>
                <a:ea typeface="Arial"/>
                <a:cs typeface="Arial"/>
                <a:sym typeface="Arial"/>
              </a:defRPr>
            </a:lvl6pPr>
            <a:lvl7pPr marL="0" lvl="6" indent="0" algn="ctr">
              <a:spcBef>
                <a:spcPts val="0"/>
              </a:spcBef>
              <a:buNone/>
              <a:defRPr sz="1500" b="1">
                <a:solidFill>
                  <a:schemeClr val="dk2"/>
                </a:solidFill>
                <a:latin typeface="Arial"/>
                <a:ea typeface="Arial"/>
                <a:cs typeface="Arial"/>
                <a:sym typeface="Arial"/>
              </a:defRPr>
            </a:lvl7pPr>
            <a:lvl8pPr marL="0" lvl="7" indent="0" algn="ctr">
              <a:spcBef>
                <a:spcPts val="0"/>
              </a:spcBef>
              <a:buNone/>
              <a:defRPr sz="1500" b="1">
                <a:solidFill>
                  <a:schemeClr val="dk2"/>
                </a:solidFill>
                <a:latin typeface="Arial"/>
                <a:ea typeface="Arial"/>
                <a:cs typeface="Arial"/>
                <a:sym typeface="Arial"/>
              </a:defRPr>
            </a:lvl8pPr>
            <a:lvl9pPr marL="0" lvl="8" indent="0" algn="ctr">
              <a:spcBef>
                <a:spcPts val="0"/>
              </a:spcBef>
              <a:buNone/>
              <a:defRPr sz="15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5_Title Only">
  <p:cSld name="25_Title Only">
    <p:spTree>
      <p:nvGrpSpPr>
        <p:cNvPr id="1" name="Shape 370"/>
        <p:cNvGrpSpPr/>
        <p:nvPr/>
      </p:nvGrpSpPr>
      <p:grpSpPr>
        <a:xfrm>
          <a:off x="0" y="0"/>
          <a:ext cx="0" cy="0"/>
          <a:chOff x="0" y="0"/>
          <a:chExt cx="0" cy="0"/>
        </a:xfrm>
      </p:grpSpPr>
      <p:pic>
        <p:nvPicPr>
          <p:cNvPr id="371" name="Google Shape;371;p32"/>
          <p:cNvPicPr preferRelativeResize="0"/>
          <p:nvPr/>
        </p:nvPicPr>
        <p:blipFill rotWithShape="1">
          <a:blip r:embed="rId2">
            <a:alphaModFix/>
          </a:blip>
          <a:srcRect l="-1595"/>
          <a:stretch/>
        </p:blipFill>
        <p:spPr>
          <a:xfrm>
            <a:off x="-175437" y="-24486"/>
            <a:ext cx="9319439" cy="4769264"/>
          </a:xfrm>
          <a:prstGeom prst="rect">
            <a:avLst/>
          </a:prstGeom>
          <a:noFill/>
          <a:ln>
            <a:noFill/>
          </a:ln>
        </p:spPr>
      </p:pic>
      <p:sp>
        <p:nvSpPr>
          <p:cNvPr id="372" name="Google Shape;372;p32"/>
          <p:cNvSpPr txBox="1">
            <a:spLocks noGrp="1"/>
          </p:cNvSpPr>
          <p:nvPr>
            <p:ph type="title"/>
          </p:nvPr>
        </p:nvSpPr>
        <p:spPr>
          <a:xfrm>
            <a:off x="0" y="1494065"/>
            <a:ext cx="5277600" cy="1683300"/>
          </a:xfrm>
          <a:prstGeom prst="rect">
            <a:avLst/>
          </a:prstGeom>
          <a:gradFill>
            <a:gsLst>
              <a:gs pos="0">
                <a:schemeClr val="dk2"/>
              </a:gs>
              <a:gs pos="75000">
                <a:srgbClr val="0C4166">
                  <a:alpha val="49803"/>
                </a:srgbClr>
              </a:gs>
              <a:gs pos="100000">
                <a:srgbClr val="0C4166">
                  <a:alpha val="0"/>
                </a:srgbClr>
              </a:gs>
            </a:gsLst>
            <a:lin ang="0" scaled="0"/>
          </a:gradFill>
          <a:ln>
            <a:noFill/>
          </a:ln>
        </p:spPr>
        <p:txBody>
          <a:bodyPr spcFirstLastPara="1" wrap="square" lIns="274325" tIns="205725" rIns="274325" bIns="20572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3" name="Google Shape;373;p32"/>
          <p:cNvSpPr txBox="1">
            <a:spLocks noGrp="1"/>
          </p:cNvSpPr>
          <p:nvPr>
            <p:ph type="sldNum" idx="12"/>
          </p:nvPr>
        </p:nvSpPr>
        <p:spPr>
          <a:xfrm>
            <a:off x="8525677" y="60511"/>
            <a:ext cx="6183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0">
                <a:solidFill>
                  <a:schemeClr val="lt1"/>
                </a:solidFill>
                <a:latin typeface="Arial"/>
                <a:ea typeface="Arial"/>
                <a:cs typeface="Arial"/>
                <a:sym typeface="Arial"/>
              </a:defRPr>
            </a:lvl1pPr>
            <a:lvl2pPr marL="0" lvl="1" indent="0" algn="ctr">
              <a:spcBef>
                <a:spcPts val="0"/>
              </a:spcBef>
              <a:buNone/>
              <a:defRPr sz="1500" b="0">
                <a:solidFill>
                  <a:schemeClr val="lt1"/>
                </a:solidFill>
                <a:latin typeface="Arial"/>
                <a:ea typeface="Arial"/>
                <a:cs typeface="Arial"/>
                <a:sym typeface="Arial"/>
              </a:defRPr>
            </a:lvl2pPr>
            <a:lvl3pPr marL="0" lvl="2" indent="0" algn="ctr">
              <a:spcBef>
                <a:spcPts val="0"/>
              </a:spcBef>
              <a:buNone/>
              <a:defRPr sz="1500" b="0">
                <a:solidFill>
                  <a:schemeClr val="lt1"/>
                </a:solidFill>
                <a:latin typeface="Arial"/>
                <a:ea typeface="Arial"/>
                <a:cs typeface="Arial"/>
                <a:sym typeface="Arial"/>
              </a:defRPr>
            </a:lvl3pPr>
            <a:lvl4pPr marL="0" lvl="3" indent="0" algn="ctr">
              <a:spcBef>
                <a:spcPts val="0"/>
              </a:spcBef>
              <a:buNone/>
              <a:defRPr sz="1500" b="0">
                <a:solidFill>
                  <a:schemeClr val="lt1"/>
                </a:solidFill>
                <a:latin typeface="Arial"/>
                <a:ea typeface="Arial"/>
                <a:cs typeface="Arial"/>
                <a:sym typeface="Arial"/>
              </a:defRPr>
            </a:lvl4pPr>
            <a:lvl5pPr marL="0" lvl="4" indent="0" algn="ctr">
              <a:spcBef>
                <a:spcPts val="0"/>
              </a:spcBef>
              <a:buNone/>
              <a:defRPr sz="1500" b="0">
                <a:solidFill>
                  <a:schemeClr val="lt1"/>
                </a:solidFill>
                <a:latin typeface="Arial"/>
                <a:ea typeface="Arial"/>
                <a:cs typeface="Arial"/>
                <a:sym typeface="Arial"/>
              </a:defRPr>
            </a:lvl5pPr>
            <a:lvl6pPr marL="0" lvl="5" indent="0" algn="ctr">
              <a:spcBef>
                <a:spcPts val="0"/>
              </a:spcBef>
              <a:buNone/>
              <a:defRPr sz="1500" b="0">
                <a:solidFill>
                  <a:schemeClr val="lt1"/>
                </a:solidFill>
                <a:latin typeface="Arial"/>
                <a:ea typeface="Arial"/>
                <a:cs typeface="Arial"/>
                <a:sym typeface="Arial"/>
              </a:defRPr>
            </a:lvl6pPr>
            <a:lvl7pPr marL="0" lvl="6" indent="0" algn="ctr">
              <a:spcBef>
                <a:spcPts val="0"/>
              </a:spcBef>
              <a:buNone/>
              <a:defRPr sz="1500" b="0">
                <a:solidFill>
                  <a:schemeClr val="lt1"/>
                </a:solidFill>
                <a:latin typeface="Arial"/>
                <a:ea typeface="Arial"/>
                <a:cs typeface="Arial"/>
                <a:sym typeface="Arial"/>
              </a:defRPr>
            </a:lvl7pPr>
            <a:lvl8pPr marL="0" lvl="7" indent="0" algn="ctr">
              <a:spcBef>
                <a:spcPts val="0"/>
              </a:spcBef>
              <a:buNone/>
              <a:defRPr sz="1500" b="0">
                <a:solidFill>
                  <a:schemeClr val="lt1"/>
                </a:solidFill>
                <a:latin typeface="Arial"/>
                <a:ea typeface="Arial"/>
                <a:cs typeface="Arial"/>
                <a:sym typeface="Arial"/>
              </a:defRPr>
            </a:lvl8pPr>
            <a:lvl9pPr marL="0" lvl="8" indent="0" algn="ctr">
              <a:spcBef>
                <a:spcPts val="0"/>
              </a:spcBef>
              <a:buNone/>
              <a:defRPr sz="1500" b="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4"/>
        <p:cNvGrpSpPr/>
        <p:nvPr/>
      </p:nvGrpSpPr>
      <p:grpSpPr>
        <a:xfrm>
          <a:off x="0" y="0"/>
          <a:ext cx="0" cy="0"/>
          <a:chOff x="0" y="0"/>
          <a:chExt cx="0" cy="0"/>
        </a:xfrm>
      </p:grpSpPr>
      <p:sp>
        <p:nvSpPr>
          <p:cNvPr id="375" name="Google Shape;375;p33"/>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6" name="Google Shape;376;p33"/>
          <p:cNvSpPr txBox="1">
            <a:spLocks noGrp="1"/>
          </p:cNvSpPr>
          <p:nvPr>
            <p:ph type="body" idx="1"/>
          </p:nvPr>
        </p:nvSpPr>
        <p:spPr>
          <a:xfrm>
            <a:off x="628650" y="1014984"/>
            <a:ext cx="7886700" cy="3608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7" name="Google Shape;377;p33"/>
          <p:cNvSpPr txBox="1">
            <a:spLocks noGrp="1"/>
          </p:cNvSpPr>
          <p:nvPr>
            <p:ph type="sldNum" idx="12"/>
          </p:nvPr>
        </p:nvSpPr>
        <p:spPr>
          <a:xfrm>
            <a:off x="8525677" y="59618"/>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4_Two Content">
  <p:cSld name="24_Two Content">
    <p:spTree>
      <p:nvGrpSpPr>
        <p:cNvPr id="1" name="Shape 378"/>
        <p:cNvGrpSpPr/>
        <p:nvPr/>
      </p:nvGrpSpPr>
      <p:grpSpPr>
        <a:xfrm>
          <a:off x="0" y="0"/>
          <a:ext cx="0" cy="0"/>
          <a:chOff x="0" y="0"/>
          <a:chExt cx="0" cy="0"/>
        </a:xfrm>
      </p:grpSpPr>
      <p:pic>
        <p:nvPicPr>
          <p:cNvPr id="379" name="Google Shape;379;p34"/>
          <p:cNvPicPr preferRelativeResize="0"/>
          <p:nvPr/>
        </p:nvPicPr>
        <p:blipFill rotWithShape="1">
          <a:blip r:embed="rId2">
            <a:alphaModFix/>
          </a:blip>
          <a:srcRect/>
          <a:stretch/>
        </p:blipFill>
        <p:spPr>
          <a:xfrm>
            <a:off x="4191000" y="1057259"/>
            <a:ext cx="4953000" cy="3687697"/>
          </a:xfrm>
          <a:prstGeom prst="rect">
            <a:avLst/>
          </a:prstGeom>
          <a:noFill/>
          <a:ln>
            <a:noFill/>
          </a:ln>
        </p:spPr>
      </p:pic>
      <p:sp>
        <p:nvSpPr>
          <p:cNvPr id="380" name="Google Shape;380;p34"/>
          <p:cNvSpPr/>
          <p:nvPr/>
        </p:nvSpPr>
        <p:spPr>
          <a:xfrm>
            <a:off x="30256" y="883910"/>
            <a:ext cx="9123830" cy="3861046"/>
          </a:xfrm>
          <a:custGeom>
            <a:avLst/>
            <a:gdLst/>
            <a:ahLst/>
            <a:cxnLst/>
            <a:rect l="l" t="t" r="r" b="b"/>
            <a:pathLst>
              <a:path w="12165106" h="5148061" extrusionOk="0">
                <a:moveTo>
                  <a:pt x="6668196" y="0"/>
                </a:moveTo>
                <a:lnTo>
                  <a:pt x="12165106" y="0"/>
                </a:lnTo>
                <a:lnTo>
                  <a:pt x="12165106" y="478485"/>
                </a:lnTo>
                <a:lnTo>
                  <a:pt x="12051202" y="423614"/>
                </a:lnTo>
                <a:cubicBezTo>
                  <a:pt x="11672713" y="263527"/>
                  <a:pt x="11256585" y="175002"/>
                  <a:pt x="10819781" y="175002"/>
                </a:cubicBezTo>
                <a:cubicBezTo>
                  <a:pt x="9072565" y="175002"/>
                  <a:pt x="7656167" y="1591400"/>
                  <a:pt x="7656167" y="3338616"/>
                </a:cubicBezTo>
                <a:cubicBezTo>
                  <a:pt x="7656167" y="3993822"/>
                  <a:pt x="7855348" y="4602507"/>
                  <a:pt x="8196463" y="5107423"/>
                </a:cubicBezTo>
                <a:lnTo>
                  <a:pt x="8226852" y="5148061"/>
                </a:lnTo>
                <a:lnTo>
                  <a:pt x="6695090" y="5148061"/>
                </a:lnTo>
                <a:lnTo>
                  <a:pt x="6668196" y="5148061"/>
                </a:lnTo>
                <a:lnTo>
                  <a:pt x="0" y="5148061"/>
                </a:lnTo>
                <a:lnTo>
                  <a:pt x="0" y="1"/>
                </a:lnTo>
                <a:lnTo>
                  <a:pt x="6668196" y="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81" name="Google Shape;381;p34"/>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2" name="Google Shape;382;p34"/>
          <p:cNvSpPr txBox="1">
            <a:spLocks noGrp="1"/>
          </p:cNvSpPr>
          <p:nvPr>
            <p:ph type="body" idx="1"/>
          </p:nvPr>
        </p:nvSpPr>
        <p:spPr>
          <a:xfrm>
            <a:off x="628650" y="1014984"/>
            <a:ext cx="3886200" cy="3617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3" name="Google Shape;383;p34"/>
          <p:cNvSpPr txBox="1">
            <a:spLocks noGrp="1"/>
          </p:cNvSpPr>
          <p:nvPr>
            <p:ph type="sldNum" idx="12"/>
          </p:nvPr>
        </p:nvSpPr>
        <p:spPr>
          <a:xfrm>
            <a:off x="8515350" y="60511"/>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1">
                <a:solidFill>
                  <a:schemeClr val="dk2"/>
                </a:solidFill>
                <a:latin typeface="Arial"/>
                <a:ea typeface="Arial"/>
                <a:cs typeface="Arial"/>
                <a:sym typeface="Arial"/>
              </a:defRPr>
            </a:lvl1pPr>
            <a:lvl2pPr marL="0" lvl="1" indent="0" algn="ctr">
              <a:spcBef>
                <a:spcPts val="0"/>
              </a:spcBef>
              <a:buNone/>
              <a:defRPr sz="1500" b="1">
                <a:solidFill>
                  <a:schemeClr val="dk2"/>
                </a:solidFill>
                <a:latin typeface="Arial"/>
                <a:ea typeface="Arial"/>
                <a:cs typeface="Arial"/>
                <a:sym typeface="Arial"/>
              </a:defRPr>
            </a:lvl2pPr>
            <a:lvl3pPr marL="0" lvl="2" indent="0" algn="ctr">
              <a:spcBef>
                <a:spcPts val="0"/>
              </a:spcBef>
              <a:buNone/>
              <a:defRPr sz="1500" b="1">
                <a:solidFill>
                  <a:schemeClr val="dk2"/>
                </a:solidFill>
                <a:latin typeface="Arial"/>
                <a:ea typeface="Arial"/>
                <a:cs typeface="Arial"/>
                <a:sym typeface="Arial"/>
              </a:defRPr>
            </a:lvl3pPr>
            <a:lvl4pPr marL="0" lvl="3" indent="0" algn="ctr">
              <a:spcBef>
                <a:spcPts val="0"/>
              </a:spcBef>
              <a:buNone/>
              <a:defRPr sz="1500" b="1">
                <a:solidFill>
                  <a:schemeClr val="dk2"/>
                </a:solidFill>
                <a:latin typeface="Arial"/>
                <a:ea typeface="Arial"/>
                <a:cs typeface="Arial"/>
                <a:sym typeface="Arial"/>
              </a:defRPr>
            </a:lvl4pPr>
            <a:lvl5pPr marL="0" lvl="4" indent="0" algn="ctr">
              <a:spcBef>
                <a:spcPts val="0"/>
              </a:spcBef>
              <a:buNone/>
              <a:defRPr sz="1500" b="1">
                <a:solidFill>
                  <a:schemeClr val="dk2"/>
                </a:solidFill>
                <a:latin typeface="Arial"/>
                <a:ea typeface="Arial"/>
                <a:cs typeface="Arial"/>
                <a:sym typeface="Arial"/>
              </a:defRPr>
            </a:lvl5pPr>
            <a:lvl6pPr marL="0" lvl="5" indent="0" algn="ctr">
              <a:spcBef>
                <a:spcPts val="0"/>
              </a:spcBef>
              <a:buNone/>
              <a:defRPr sz="1500" b="1">
                <a:solidFill>
                  <a:schemeClr val="dk2"/>
                </a:solidFill>
                <a:latin typeface="Arial"/>
                <a:ea typeface="Arial"/>
                <a:cs typeface="Arial"/>
                <a:sym typeface="Arial"/>
              </a:defRPr>
            </a:lvl6pPr>
            <a:lvl7pPr marL="0" lvl="6" indent="0" algn="ctr">
              <a:spcBef>
                <a:spcPts val="0"/>
              </a:spcBef>
              <a:buNone/>
              <a:defRPr sz="1500" b="1">
                <a:solidFill>
                  <a:schemeClr val="dk2"/>
                </a:solidFill>
                <a:latin typeface="Arial"/>
                <a:ea typeface="Arial"/>
                <a:cs typeface="Arial"/>
                <a:sym typeface="Arial"/>
              </a:defRPr>
            </a:lvl7pPr>
            <a:lvl8pPr marL="0" lvl="7" indent="0" algn="ctr">
              <a:spcBef>
                <a:spcPts val="0"/>
              </a:spcBef>
              <a:buNone/>
              <a:defRPr sz="1500" b="1">
                <a:solidFill>
                  <a:schemeClr val="dk2"/>
                </a:solidFill>
                <a:latin typeface="Arial"/>
                <a:ea typeface="Arial"/>
                <a:cs typeface="Arial"/>
                <a:sym typeface="Arial"/>
              </a:defRPr>
            </a:lvl8pPr>
            <a:lvl9pPr marL="0" lvl="8" indent="0" algn="ctr">
              <a:spcBef>
                <a:spcPts val="0"/>
              </a:spcBef>
              <a:buNone/>
              <a:defRPr sz="15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0_Two Content">
  <p:cSld name="40_Two Content">
    <p:spTree>
      <p:nvGrpSpPr>
        <p:cNvPr id="1" name="Shape 384"/>
        <p:cNvGrpSpPr/>
        <p:nvPr/>
      </p:nvGrpSpPr>
      <p:grpSpPr>
        <a:xfrm>
          <a:off x="0" y="0"/>
          <a:ext cx="0" cy="0"/>
          <a:chOff x="0" y="0"/>
          <a:chExt cx="0" cy="0"/>
        </a:xfrm>
      </p:grpSpPr>
      <p:pic>
        <p:nvPicPr>
          <p:cNvPr id="385" name="Google Shape;385;p35"/>
          <p:cNvPicPr preferRelativeResize="0"/>
          <p:nvPr/>
        </p:nvPicPr>
        <p:blipFill rotWithShape="1">
          <a:blip r:embed="rId2">
            <a:alphaModFix/>
          </a:blip>
          <a:srcRect l="-11482"/>
          <a:stretch/>
        </p:blipFill>
        <p:spPr>
          <a:xfrm>
            <a:off x="3371850" y="946199"/>
            <a:ext cx="5741894" cy="3798757"/>
          </a:xfrm>
          <a:prstGeom prst="rect">
            <a:avLst/>
          </a:prstGeom>
          <a:noFill/>
          <a:ln>
            <a:noFill/>
          </a:ln>
        </p:spPr>
      </p:pic>
      <p:sp>
        <p:nvSpPr>
          <p:cNvPr id="386" name="Google Shape;386;p35"/>
          <p:cNvSpPr/>
          <p:nvPr/>
        </p:nvSpPr>
        <p:spPr>
          <a:xfrm>
            <a:off x="30256" y="883910"/>
            <a:ext cx="9123830" cy="3861046"/>
          </a:xfrm>
          <a:custGeom>
            <a:avLst/>
            <a:gdLst/>
            <a:ahLst/>
            <a:cxnLst/>
            <a:rect l="l" t="t" r="r" b="b"/>
            <a:pathLst>
              <a:path w="12165106" h="5148061" extrusionOk="0">
                <a:moveTo>
                  <a:pt x="6668196" y="0"/>
                </a:moveTo>
                <a:lnTo>
                  <a:pt x="12165106" y="0"/>
                </a:lnTo>
                <a:lnTo>
                  <a:pt x="12165106" y="478485"/>
                </a:lnTo>
                <a:lnTo>
                  <a:pt x="12051202" y="423614"/>
                </a:lnTo>
                <a:cubicBezTo>
                  <a:pt x="11672713" y="263527"/>
                  <a:pt x="11256585" y="175002"/>
                  <a:pt x="10819781" y="175002"/>
                </a:cubicBezTo>
                <a:cubicBezTo>
                  <a:pt x="9072565" y="175002"/>
                  <a:pt x="7656167" y="1591400"/>
                  <a:pt x="7656167" y="3338616"/>
                </a:cubicBezTo>
                <a:cubicBezTo>
                  <a:pt x="7656167" y="3993822"/>
                  <a:pt x="7855348" y="4602507"/>
                  <a:pt x="8196463" y="5107423"/>
                </a:cubicBezTo>
                <a:lnTo>
                  <a:pt x="8226852" y="5148061"/>
                </a:lnTo>
                <a:lnTo>
                  <a:pt x="6695090" y="5148061"/>
                </a:lnTo>
                <a:lnTo>
                  <a:pt x="6668196" y="5148061"/>
                </a:lnTo>
                <a:lnTo>
                  <a:pt x="0" y="5148061"/>
                </a:lnTo>
                <a:lnTo>
                  <a:pt x="0" y="1"/>
                </a:lnTo>
                <a:lnTo>
                  <a:pt x="6668196" y="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87" name="Google Shape;387;p35"/>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8" name="Google Shape;388;p35"/>
          <p:cNvSpPr txBox="1">
            <a:spLocks noGrp="1"/>
          </p:cNvSpPr>
          <p:nvPr>
            <p:ph type="body" idx="1"/>
          </p:nvPr>
        </p:nvSpPr>
        <p:spPr>
          <a:xfrm>
            <a:off x="628650" y="1014984"/>
            <a:ext cx="3886200" cy="3617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9" name="Google Shape;389;p35"/>
          <p:cNvSpPr txBox="1">
            <a:spLocks noGrp="1"/>
          </p:cNvSpPr>
          <p:nvPr>
            <p:ph type="sldNum" idx="12"/>
          </p:nvPr>
        </p:nvSpPr>
        <p:spPr>
          <a:xfrm>
            <a:off x="8515350" y="60511"/>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1">
                <a:solidFill>
                  <a:schemeClr val="dk2"/>
                </a:solidFill>
                <a:latin typeface="Arial"/>
                <a:ea typeface="Arial"/>
                <a:cs typeface="Arial"/>
                <a:sym typeface="Arial"/>
              </a:defRPr>
            </a:lvl1pPr>
            <a:lvl2pPr marL="0" lvl="1" indent="0" algn="ctr">
              <a:spcBef>
                <a:spcPts val="0"/>
              </a:spcBef>
              <a:buNone/>
              <a:defRPr sz="1500" b="1">
                <a:solidFill>
                  <a:schemeClr val="dk2"/>
                </a:solidFill>
                <a:latin typeface="Arial"/>
                <a:ea typeface="Arial"/>
                <a:cs typeface="Arial"/>
                <a:sym typeface="Arial"/>
              </a:defRPr>
            </a:lvl2pPr>
            <a:lvl3pPr marL="0" lvl="2" indent="0" algn="ctr">
              <a:spcBef>
                <a:spcPts val="0"/>
              </a:spcBef>
              <a:buNone/>
              <a:defRPr sz="1500" b="1">
                <a:solidFill>
                  <a:schemeClr val="dk2"/>
                </a:solidFill>
                <a:latin typeface="Arial"/>
                <a:ea typeface="Arial"/>
                <a:cs typeface="Arial"/>
                <a:sym typeface="Arial"/>
              </a:defRPr>
            </a:lvl3pPr>
            <a:lvl4pPr marL="0" lvl="3" indent="0" algn="ctr">
              <a:spcBef>
                <a:spcPts val="0"/>
              </a:spcBef>
              <a:buNone/>
              <a:defRPr sz="1500" b="1">
                <a:solidFill>
                  <a:schemeClr val="dk2"/>
                </a:solidFill>
                <a:latin typeface="Arial"/>
                <a:ea typeface="Arial"/>
                <a:cs typeface="Arial"/>
                <a:sym typeface="Arial"/>
              </a:defRPr>
            </a:lvl4pPr>
            <a:lvl5pPr marL="0" lvl="4" indent="0" algn="ctr">
              <a:spcBef>
                <a:spcPts val="0"/>
              </a:spcBef>
              <a:buNone/>
              <a:defRPr sz="1500" b="1">
                <a:solidFill>
                  <a:schemeClr val="dk2"/>
                </a:solidFill>
                <a:latin typeface="Arial"/>
                <a:ea typeface="Arial"/>
                <a:cs typeface="Arial"/>
                <a:sym typeface="Arial"/>
              </a:defRPr>
            </a:lvl5pPr>
            <a:lvl6pPr marL="0" lvl="5" indent="0" algn="ctr">
              <a:spcBef>
                <a:spcPts val="0"/>
              </a:spcBef>
              <a:buNone/>
              <a:defRPr sz="1500" b="1">
                <a:solidFill>
                  <a:schemeClr val="dk2"/>
                </a:solidFill>
                <a:latin typeface="Arial"/>
                <a:ea typeface="Arial"/>
                <a:cs typeface="Arial"/>
                <a:sym typeface="Arial"/>
              </a:defRPr>
            </a:lvl6pPr>
            <a:lvl7pPr marL="0" lvl="6" indent="0" algn="ctr">
              <a:spcBef>
                <a:spcPts val="0"/>
              </a:spcBef>
              <a:buNone/>
              <a:defRPr sz="1500" b="1">
                <a:solidFill>
                  <a:schemeClr val="dk2"/>
                </a:solidFill>
                <a:latin typeface="Arial"/>
                <a:ea typeface="Arial"/>
                <a:cs typeface="Arial"/>
                <a:sym typeface="Arial"/>
              </a:defRPr>
            </a:lvl7pPr>
            <a:lvl8pPr marL="0" lvl="7" indent="0" algn="ctr">
              <a:spcBef>
                <a:spcPts val="0"/>
              </a:spcBef>
              <a:buNone/>
              <a:defRPr sz="1500" b="1">
                <a:solidFill>
                  <a:schemeClr val="dk2"/>
                </a:solidFill>
                <a:latin typeface="Arial"/>
                <a:ea typeface="Arial"/>
                <a:cs typeface="Arial"/>
                <a:sym typeface="Arial"/>
              </a:defRPr>
            </a:lvl8pPr>
            <a:lvl9pPr marL="0" lvl="8" indent="0" algn="ctr">
              <a:spcBef>
                <a:spcPts val="0"/>
              </a:spcBef>
              <a:buNone/>
              <a:defRPr sz="15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90"/>
        <p:cNvGrpSpPr/>
        <p:nvPr/>
      </p:nvGrpSpPr>
      <p:grpSpPr>
        <a:xfrm>
          <a:off x="0" y="0"/>
          <a:ext cx="0" cy="0"/>
          <a:chOff x="0" y="0"/>
          <a:chExt cx="0" cy="0"/>
        </a:xfrm>
      </p:grpSpPr>
      <p:pic>
        <p:nvPicPr>
          <p:cNvPr id="391" name="Google Shape;391;p36"/>
          <p:cNvPicPr preferRelativeResize="0"/>
          <p:nvPr/>
        </p:nvPicPr>
        <p:blipFill rotWithShape="1">
          <a:blip r:embed="rId2">
            <a:alphaModFix/>
          </a:blip>
          <a:srcRect r="3707"/>
          <a:stretch/>
        </p:blipFill>
        <p:spPr>
          <a:xfrm>
            <a:off x="3667125" y="946200"/>
            <a:ext cx="5486965" cy="3798758"/>
          </a:xfrm>
          <a:prstGeom prst="rect">
            <a:avLst/>
          </a:prstGeom>
          <a:noFill/>
          <a:ln>
            <a:noFill/>
          </a:ln>
        </p:spPr>
      </p:pic>
      <p:sp>
        <p:nvSpPr>
          <p:cNvPr id="392" name="Google Shape;392;p36"/>
          <p:cNvSpPr/>
          <p:nvPr/>
        </p:nvSpPr>
        <p:spPr>
          <a:xfrm>
            <a:off x="30256" y="883910"/>
            <a:ext cx="9123830" cy="3861046"/>
          </a:xfrm>
          <a:custGeom>
            <a:avLst/>
            <a:gdLst/>
            <a:ahLst/>
            <a:cxnLst/>
            <a:rect l="l" t="t" r="r" b="b"/>
            <a:pathLst>
              <a:path w="12165106" h="5148061" extrusionOk="0">
                <a:moveTo>
                  <a:pt x="6668196" y="0"/>
                </a:moveTo>
                <a:lnTo>
                  <a:pt x="12165106" y="0"/>
                </a:lnTo>
                <a:lnTo>
                  <a:pt x="12165106" y="478485"/>
                </a:lnTo>
                <a:lnTo>
                  <a:pt x="12051202" y="423614"/>
                </a:lnTo>
                <a:cubicBezTo>
                  <a:pt x="11672713" y="263527"/>
                  <a:pt x="11256585" y="175002"/>
                  <a:pt x="10819781" y="175002"/>
                </a:cubicBezTo>
                <a:cubicBezTo>
                  <a:pt x="9072565" y="175002"/>
                  <a:pt x="7656167" y="1591400"/>
                  <a:pt x="7656167" y="3338616"/>
                </a:cubicBezTo>
                <a:cubicBezTo>
                  <a:pt x="7656167" y="3993822"/>
                  <a:pt x="7855348" y="4602507"/>
                  <a:pt x="8196463" y="5107423"/>
                </a:cubicBezTo>
                <a:lnTo>
                  <a:pt x="8226852" y="5148061"/>
                </a:lnTo>
                <a:lnTo>
                  <a:pt x="6695090" y="5148061"/>
                </a:lnTo>
                <a:lnTo>
                  <a:pt x="6668196" y="5148061"/>
                </a:lnTo>
                <a:lnTo>
                  <a:pt x="0" y="5148061"/>
                </a:lnTo>
                <a:lnTo>
                  <a:pt x="0" y="1"/>
                </a:lnTo>
                <a:lnTo>
                  <a:pt x="6668196" y="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36"/>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94" name="Google Shape;394;p36"/>
          <p:cNvSpPr txBox="1">
            <a:spLocks noGrp="1"/>
          </p:cNvSpPr>
          <p:nvPr>
            <p:ph type="body" idx="1"/>
          </p:nvPr>
        </p:nvSpPr>
        <p:spPr>
          <a:xfrm>
            <a:off x="628650" y="1014984"/>
            <a:ext cx="3886200" cy="3617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5" name="Google Shape;395;p36"/>
          <p:cNvSpPr txBox="1">
            <a:spLocks noGrp="1"/>
          </p:cNvSpPr>
          <p:nvPr>
            <p:ph type="sldNum" idx="12"/>
          </p:nvPr>
        </p:nvSpPr>
        <p:spPr>
          <a:xfrm>
            <a:off x="8515350" y="60511"/>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1">
                <a:solidFill>
                  <a:schemeClr val="dk2"/>
                </a:solidFill>
                <a:latin typeface="Arial"/>
                <a:ea typeface="Arial"/>
                <a:cs typeface="Arial"/>
                <a:sym typeface="Arial"/>
              </a:defRPr>
            </a:lvl1pPr>
            <a:lvl2pPr marL="0" lvl="1" indent="0" algn="ctr">
              <a:spcBef>
                <a:spcPts val="0"/>
              </a:spcBef>
              <a:buNone/>
              <a:defRPr sz="1500" b="1">
                <a:solidFill>
                  <a:schemeClr val="dk2"/>
                </a:solidFill>
                <a:latin typeface="Arial"/>
                <a:ea typeface="Arial"/>
                <a:cs typeface="Arial"/>
                <a:sym typeface="Arial"/>
              </a:defRPr>
            </a:lvl2pPr>
            <a:lvl3pPr marL="0" lvl="2" indent="0" algn="ctr">
              <a:spcBef>
                <a:spcPts val="0"/>
              </a:spcBef>
              <a:buNone/>
              <a:defRPr sz="1500" b="1">
                <a:solidFill>
                  <a:schemeClr val="dk2"/>
                </a:solidFill>
                <a:latin typeface="Arial"/>
                <a:ea typeface="Arial"/>
                <a:cs typeface="Arial"/>
                <a:sym typeface="Arial"/>
              </a:defRPr>
            </a:lvl3pPr>
            <a:lvl4pPr marL="0" lvl="3" indent="0" algn="ctr">
              <a:spcBef>
                <a:spcPts val="0"/>
              </a:spcBef>
              <a:buNone/>
              <a:defRPr sz="1500" b="1">
                <a:solidFill>
                  <a:schemeClr val="dk2"/>
                </a:solidFill>
                <a:latin typeface="Arial"/>
                <a:ea typeface="Arial"/>
                <a:cs typeface="Arial"/>
                <a:sym typeface="Arial"/>
              </a:defRPr>
            </a:lvl4pPr>
            <a:lvl5pPr marL="0" lvl="4" indent="0" algn="ctr">
              <a:spcBef>
                <a:spcPts val="0"/>
              </a:spcBef>
              <a:buNone/>
              <a:defRPr sz="1500" b="1">
                <a:solidFill>
                  <a:schemeClr val="dk2"/>
                </a:solidFill>
                <a:latin typeface="Arial"/>
                <a:ea typeface="Arial"/>
                <a:cs typeface="Arial"/>
                <a:sym typeface="Arial"/>
              </a:defRPr>
            </a:lvl5pPr>
            <a:lvl6pPr marL="0" lvl="5" indent="0" algn="ctr">
              <a:spcBef>
                <a:spcPts val="0"/>
              </a:spcBef>
              <a:buNone/>
              <a:defRPr sz="1500" b="1">
                <a:solidFill>
                  <a:schemeClr val="dk2"/>
                </a:solidFill>
                <a:latin typeface="Arial"/>
                <a:ea typeface="Arial"/>
                <a:cs typeface="Arial"/>
                <a:sym typeface="Arial"/>
              </a:defRPr>
            </a:lvl6pPr>
            <a:lvl7pPr marL="0" lvl="6" indent="0" algn="ctr">
              <a:spcBef>
                <a:spcPts val="0"/>
              </a:spcBef>
              <a:buNone/>
              <a:defRPr sz="1500" b="1">
                <a:solidFill>
                  <a:schemeClr val="dk2"/>
                </a:solidFill>
                <a:latin typeface="Arial"/>
                <a:ea typeface="Arial"/>
                <a:cs typeface="Arial"/>
                <a:sym typeface="Arial"/>
              </a:defRPr>
            </a:lvl7pPr>
            <a:lvl8pPr marL="0" lvl="7" indent="0" algn="ctr">
              <a:spcBef>
                <a:spcPts val="0"/>
              </a:spcBef>
              <a:buNone/>
              <a:defRPr sz="1500" b="1">
                <a:solidFill>
                  <a:schemeClr val="dk2"/>
                </a:solidFill>
                <a:latin typeface="Arial"/>
                <a:ea typeface="Arial"/>
                <a:cs typeface="Arial"/>
                <a:sym typeface="Arial"/>
              </a:defRPr>
            </a:lvl8pPr>
            <a:lvl9pPr marL="0" lvl="8" indent="0" algn="ctr">
              <a:spcBef>
                <a:spcPts val="0"/>
              </a:spcBef>
              <a:buNone/>
              <a:defRPr sz="15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396"/>
        <p:cNvGrpSpPr/>
        <p:nvPr/>
      </p:nvGrpSpPr>
      <p:grpSpPr>
        <a:xfrm>
          <a:off x="0" y="0"/>
          <a:ext cx="0" cy="0"/>
          <a:chOff x="0" y="0"/>
          <a:chExt cx="0" cy="0"/>
        </a:xfrm>
      </p:grpSpPr>
      <p:sp>
        <p:nvSpPr>
          <p:cNvPr id="397" name="Google Shape;397;p37"/>
          <p:cNvSpPr/>
          <p:nvPr/>
        </p:nvSpPr>
        <p:spPr>
          <a:xfrm>
            <a:off x="-12847" y="0"/>
            <a:ext cx="9156900" cy="476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8" name="Google Shape;398;p37"/>
          <p:cNvSpPr txBox="1">
            <a:spLocks noGrp="1"/>
          </p:cNvSpPr>
          <p:nvPr>
            <p:ph type="sldNum" idx="12"/>
          </p:nvPr>
        </p:nvSpPr>
        <p:spPr>
          <a:xfrm>
            <a:off x="8525677" y="59618"/>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0">
                <a:solidFill>
                  <a:srgbClr val="CDD1DC"/>
                </a:solidFill>
                <a:latin typeface="Arial"/>
                <a:ea typeface="Arial"/>
                <a:cs typeface="Arial"/>
                <a:sym typeface="Arial"/>
              </a:defRPr>
            </a:lvl1pPr>
            <a:lvl2pPr marL="0" lvl="1" indent="0" algn="ctr">
              <a:spcBef>
                <a:spcPts val="0"/>
              </a:spcBef>
              <a:buNone/>
              <a:defRPr sz="1500" b="0">
                <a:solidFill>
                  <a:srgbClr val="CDD1DC"/>
                </a:solidFill>
                <a:latin typeface="Arial"/>
                <a:ea typeface="Arial"/>
                <a:cs typeface="Arial"/>
                <a:sym typeface="Arial"/>
              </a:defRPr>
            </a:lvl2pPr>
            <a:lvl3pPr marL="0" lvl="2" indent="0" algn="ctr">
              <a:spcBef>
                <a:spcPts val="0"/>
              </a:spcBef>
              <a:buNone/>
              <a:defRPr sz="1500" b="0">
                <a:solidFill>
                  <a:srgbClr val="CDD1DC"/>
                </a:solidFill>
                <a:latin typeface="Arial"/>
                <a:ea typeface="Arial"/>
                <a:cs typeface="Arial"/>
                <a:sym typeface="Arial"/>
              </a:defRPr>
            </a:lvl3pPr>
            <a:lvl4pPr marL="0" lvl="3" indent="0" algn="ctr">
              <a:spcBef>
                <a:spcPts val="0"/>
              </a:spcBef>
              <a:buNone/>
              <a:defRPr sz="1500" b="0">
                <a:solidFill>
                  <a:srgbClr val="CDD1DC"/>
                </a:solidFill>
                <a:latin typeface="Arial"/>
                <a:ea typeface="Arial"/>
                <a:cs typeface="Arial"/>
                <a:sym typeface="Arial"/>
              </a:defRPr>
            </a:lvl4pPr>
            <a:lvl5pPr marL="0" lvl="4" indent="0" algn="ctr">
              <a:spcBef>
                <a:spcPts val="0"/>
              </a:spcBef>
              <a:buNone/>
              <a:defRPr sz="1500" b="0">
                <a:solidFill>
                  <a:srgbClr val="CDD1DC"/>
                </a:solidFill>
                <a:latin typeface="Arial"/>
                <a:ea typeface="Arial"/>
                <a:cs typeface="Arial"/>
                <a:sym typeface="Arial"/>
              </a:defRPr>
            </a:lvl5pPr>
            <a:lvl6pPr marL="0" lvl="5" indent="0" algn="ctr">
              <a:spcBef>
                <a:spcPts val="0"/>
              </a:spcBef>
              <a:buNone/>
              <a:defRPr sz="1500" b="0">
                <a:solidFill>
                  <a:srgbClr val="CDD1DC"/>
                </a:solidFill>
                <a:latin typeface="Arial"/>
                <a:ea typeface="Arial"/>
                <a:cs typeface="Arial"/>
                <a:sym typeface="Arial"/>
              </a:defRPr>
            </a:lvl6pPr>
            <a:lvl7pPr marL="0" lvl="6" indent="0" algn="ctr">
              <a:spcBef>
                <a:spcPts val="0"/>
              </a:spcBef>
              <a:buNone/>
              <a:defRPr sz="1500" b="0">
                <a:solidFill>
                  <a:srgbClr val="CDD1DC"/>
                </a:solidFill>
                <a:latin typeface="Arial"/>
                <a:ea typeface="Arial"/>
                <a:cs typeface="Arial"/>
                <a:sym typeface="Arial"/>
              </a:defRPr>
            </a:lvl7pPr>
            <a:lvl8pPr marL="0" lvl="7" indent="0" algn="ctr">
              <a:spcBef>
                <a:spcPts val="0"/>
              </a:spcBef>
              <a:buNone/>
              <a:defRPr sz="1500" b="0">
                <a:solidFill>
                  <a:srgbClr val="CDD1DC"/>
                </a:solidFill>
                <a:latin typeface="Arial"/>
                <a:ea typeface="Arial"/>
                <a:cs typeface="Arial"/>
                <a:sym typeface="Arial"/>
              </a:defRPr>
            </a:lvl8pPr>
            <a:lvl9pPr marL="0" lvl="8" indent="0" algn="ctr">
              <a:spcBef>
                <a:spcPts val="0"/>
              </a:spcBef>
              <a:buNone/>
              <a:defRPr sz="1500" b="0">
                <a:solidFill>
                  <a:srgbClr val="CDD1DC"/>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3_Two Content">
  <p:cSld name="23_Two Content">
    <p:spTree>
      <p:nvGrpSpPr>
        <p:cNvPr id="1" name="Shape 399"/>
        <p:cNvGrpSpPr/>
        <p:nvPr/>
      </p:nvGrpSpPr>
      <p:grpSpPr>
        <a:xfrm>
          <a:off x="0" y="0"/>
          <a:ext cx="0" cy="0"/>
          <a:chOff x="0" y="0"/>
          <a:chExt cx="0" cy="0"/>
        </a:xfrm>
      </p:grpSpPr>
      <p:pic>
        <p:nvPicPr>
          <p:cNvPr id="400" name="Google Shape;400;p38"/>
          <p:cNvPicPr preferRelativeResize="0"/>
          <p:nvPr/>
        </p:nvPicPr>
        <p:blipFill rotWithShape="1">
          <a:blip r:embed="rId2">
            <a:alphaModFix/>
          </a:blip>
          <a:srcRect/>
          <a:stretch/>
        </p:blipFill>
        <p:spPr>
          <a:xfrm>
            <a:off x="3809292" y="883910"/>
            <a:ext cx="5344793" cy="3861046"/>
          </a:xfrm>
          <a:prstGeom prst="rect">
            <a:avLst/>
          </a:prstGeom>
          <a:noFill/>
          <a:ln>
            <a:noFill/>
          </a:ln>
        </p:spPr>
      </p:pic>
      <p:sp>
        <p:nvSpPr>
          <p:cNvPr id="401" name="Google Shape;401;p38"/>
          <p:cNvSpPr/>
          <p:nvPr/>
        </p:nvSpPr>
        <p:spPr>
          <a:xfrm>
            <a:off x="30256" y="883910"/>
            <a:ext cx="9123830" cy="3861046"/>
          </a:xfrm>
          <a:custGeom>
            <a:avLst/>
            <a:gdLst/>
            <a:ahLst/>
            <a:cxnLst/>
            <a:rect l="l" t="t" r="r" b="b"/>
            <a:pathLst>
              <a:path w="12165106" h="5148061" extrusionOk="0">
                <a:moveTo>
                  <a:pt x="6668196" y="0"/>
                </a:moveTo>
                <a:lnTo>
                  <a:pt x="12165106" y="0"/>
                </a:lnTo>
                <a:lnTo>
                  <a:pt x="12165106" y="478485"/>
                </a:lnTo>
                <a:lnTo>
                  <a:pt x="12051202" y="423614"/>
                </a:lnTo>
                <a:cubicBezTo>
                  <a:pt x="11672713" y="263527"/>
                  <a:pt x="11256585" y="175002"/>
                  <a:pt x="10819781" y="175002"/>
                </a:cubicBezTo>
                <a:cubicBezTo>
                  <a:pt x="9072565" y="175002"/>
                  <a:pt x="7656167" y="1591400"/>
                  <a:pt x="7656167" y="3338616"/>
                </a:cubicBezTo>
                <a:cubicBezTo>
                  <a:pt x="7656167" y="3993822"/>
                  <a:pt x="7855348" y="4602507"/>
                  <a:pt x="8196463" y="5107423"/>
                </a:cubicBezTo>
                <a:lnTo>
                  <a:pt x="8226852" y="5148061"/>
                </a:lnTo>
                <a:lnTo>
                  <a:pt x="6695090" y="5148061"/>
                </a:lnTo>
                <a:lnTo>
                  <a:pt x="6668196" y="5148061"/>
                </a:lnTo>
                <a:lnTo>
                  <a:pt x="0" y="5148061"/>
                </a:lnTo>
                <a:lnTo>
                  <a:pt x="0" y="1"/>
                </a:lnTo>
                <a:lnTo>
                  <a:pt x="6668196" y="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02" name="Google Shape;402;p38"/>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3" name="Google Shape;403;p38"/>
          <p:cNvSpPr txBox="1">
            <a:spLocks noGrp="1"/>
          </p:cNvSpPr>
          <p:nvPr>
            <p:ph type="body" idx="1"/>
          </p:nvPr>
        </p:nvSpPr>
        <p:spPr>
          <a:xfrm>
            <a:off x="628650" y="1014984"/>
            <a:ext cx="3886200" cy="3617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4" name="Google Shape;404;p38"/>
          <p:cNvSpPr txBox="1">
            <a:spLocks noGrp="1"/>
          </p:cNvSpPr>
          <p:nvPr>
            <p:ph type="sldNum" idx="12"/>
          </p:nvPr>
        </p:nvSpPr>
        <p:spPr>
          <a:xfrm>
            <a:off x="8515350" y="60511"/>
            <a:ext cx="6288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1">
                <a:solidFill>
                  <a:schemeClr val="dk2"/>
                </a:solidFill>
                <a:latin typeface="Arial"/>
                <a:ea typeface="Arial"/>
                <a:cs typeface="Arial"/>
                <a:sym typeface="Arial"/>
              </a:defRPr>
            </a:lvl1pPr>
            <a:lvl2pPr marL="0" lvl="1" indent="0" algn="ctr">
              <a:spcBef>
                <a:spcPts val="0"/>
              </a:spcBef>
              <a:buNone/>
              <a:defRPr sz="1500" b="1">
                <a:solidFill>
                  <a:schemeClr val="dk2"/>
                </a:solidFill>
                <a:latin typeface="Arial"/>
                <a:ea typeface="Arial"/>
                <a:cs typeface="Arial"/>
                <a:sym typeface="Arial"/>
              </a:defRPr>
            </a:lvl2pPr>
            <a:lvl3pPr marL="0" lvl="2" indent="0" algn="ctr">
              <a:spcBef>
                <a:spcPts val="0"/>
              </a:spcBef>
              <a:buNone/>
              <a:defRPr sz="1500" b="1">
                <a:solidFill>
                  <a:schemeClr val="dk2"/>
                </a:solidFill>
                <a:latin typeface="Arial"/>
                <a:ea typeface="Arial"/>
                <a:cs typeface="Arial"/>
                <a:sym typeface="Arial"/>
              </a:defRPr>
            </a:lvl3pPr>
            <a:lvl4pPr marL="0" lvl="3" indent="0" algn="ctr">
              <a:spcBef>
                <a:spcPts val="0"/>
              </a:spcBef>
              <a:buNone/>
              <a:defRPr sz="1500" b="1">
                <a:solidFill>
                  <a:schemeClr val="dk2"/>
                </a:solidFill>
                <a:latin typeface="Arial"/>
                <a:ea typeface="Arial"/>
                <a:cs typeface="Arial"/>
                <a:sym typeface="Arial"/>
              </a:defRPr>
            </a:lvl4pPr>
            <a:lvl5pPr marL="0" lvl="4" indent="0" algn="ctr">
              <a:spcBef>
                <a:spcPts val="0"/>
              </a:spcBef>
              <a:buNone/>
              <a:defRPr sz="1500" b="1">
                <a:solidFill>
                  <a:schemeClr val="dk2"/>
                </a:solidFill>
                <a:latin typeface="Arial"/>
                <a:ea typeface="Arial"/>
                <a:cs typeface="Arial"/>
                <a:sym typeface="Arial"/>
              </a:defRPr>
            </a:lvl5pPr>
            <a:lvl6pPr marL="0" lvl="5" indent="0" algn="ctr">
              <a:spcBef>
                <a:spcPts val="0"/>
              </a:spcBef>
              <a:buNone/>
              <a:defRPr sz="1500" b="1">
                <a:solidFill>
                  <a:schemeClr val="dk2"/>
                </a:solidFill>
                <a:latin typeface="Arial"/>
                <a:ea typeface="Arial"/>
                <a:cs typeface="Arial"/>
                <a:sym typeface="Arial"/>
              </a:defRPr>
            </a:lvl6pPr>
            <a:lvl7pPr marL="0" lvl="6" indent="0" algn="ctr">
              <a:spcBef>
                <a:spcPts val="0"/>
              </a:spcBef>
              <a:buNone/>
              <a:defRPr sz="1500" b="1">
                <a:solidFill>
                  <a:schemeClr val="dk2"/>
                </a:solidFill>
                <a:latin typeface="Arial"/>
                <a:ea typeface="Arial"/>
                <a:cs typeface="Arial"/>
                <a:sym typeface="Arial"/>
              </a:defRPr>
            </a:lvl7pPr>
            <a:lvl8pPr marL="0" lvl="7" indent="0" algn="ctr">
              <a:spcBef>
                <a:spcPts val="0"/>
              </a:spcBef>
              <a:buNone/>
              <a:defRPr sz="1500" b="1">
                <a:solidFill>
                  <a:schemeClr val="dk2"/>
                </a:solidFill>
                <a:latin typeface="Arial"/>
                <a:ea typeface="Arial"/>
                <a:cs typeface="Arial"/>
                <a:sym typeface="Arial"/>
              </a:defRPr>
            </a:lvl8pPr>
            <a:lvl9pPr marL="0" lvl="8" indent="0" algn="ctr">
              <a:spcBef>
                <a:spcPts val="0"/>
              </a:spcBef>
              <a:buNone/>
              <a:defRPr sz="15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4_Title Only">
  <p:cSld name="24_Title Only">
    <p:spTree>
      <p:nvGrpSpPr>
        <p:cNvPr id="1" name="Shape 405"/>
        <p:cNvGrpSpPr/>
        <p:nvPr/>
      </p:nvGrpSpPr>
      <p:grpSpPr>
        <a:xfrm>
          <a:off x="0" y="0"/>
          <a:ext cx="0" cy="0"/>
          <a:chOff x="0" y="0"/>
          <a:chExt cx="0" cy="0"/>
        </a:xfrm>
      </p:grpSpPr>
      <p:pic>
        <p:nvPicPr>
          <p:cNvPr id="406" name="Google Shape;406;p39"/>
          <p:cNvPicPr preferRelativeResize="0"/>
          <p:nvPr/>
        </p:nvPicPr>
        <p:blipFill rotWithShape="1">
          <a:blip r:embed="rId2">
            <a:alphaModFix/>
          </a:blip>
          <a:srcRect t="10940" b="11305"/>
          <a:stretch/>
        </p:blipFill>
        <p:spPr>
          <a:xfrm>
            <a:off x="0" y="0"/>
            <a:ext cx="9143998" cy="4736806"/>
          </a:xfrm>
          <a:prstGeom prst="rect">
            <a:avLst/>
          </a:prstGeom>
          <a:noFill/>
          <a:ln>
            <a:noFill/>
          </a:ln>
        </p:spPr>
      </p:pic>
      <p:sp>
        <p:nvSpPr>
          <p:cNvPr id="407" name="Google Shape;407;p39"/>
          <p:cNvSpPr txBox="1">
            <a:spLocks noGrp="1"/>
          </p:cNvSpPr>
          <p:nvPr>
            <p:ph type="title"/>
          </p:nvPr>
        </p:nvSpPr>
        <p:spPr>
          <a:xfrm>
            <a:off x="0" y="1494065"/>
            <a:ext cx="5277600" cy="1683300"/>
          </a:xfrm>
          <a:prstGeom prst="rect">
            <a:avLst/>
          </a:prstGeom>
          <a:gradFill>
            <a:gsLst>
              <a:gs pos="0">
                <a:schemeClr val="dk2"/>
              </a:gs>
              <a:gs pos="75000">
                <a:srgbClr val="0C4166">
                  <a:alpha val="49803"/>
                </a:srgbClr>
              </a:gs>
              <a:gs pos="100000">
                <a:srgbClr val="0C4166">
                  <a:alpha val="0"/>
                </a:srgbClr>
              </a:gs>
            </a:gsLst>
            <a:lin ang="0" scaled="0"/>
          </a:gradFill>
          <a:ln>
            <a:noFill/>
          </a:ln>
        </p:spPr>
        <p:txBody>
          <a:bodyPr spcFirstLastPara="1" wrap="square" lIns="274325" tIns="205725" rIns="274325" bIns="20572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8" name="Google Shape;408;p39"/>
          <p:cNvSpPr txBox="1">
            <a:spLocks noGrp="1"/>
          </p:cNvSpPr>
          <p:nvPr>
            <p:ph type="sldNum" idx="12"/>
          </p:nvPr>
        </p:nvSpPr>
        <p:spPr>
          <a:xfrm>
            <a:off x="8525677" y="60511"/>
            <a:ext cx="618300" cy="4296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1500" b="0">
                <a:solidFill>
                  <a:schemeClr val="lt1"/>
                </a:solidFill>
                <a:latin typeface="Arial"/>
                <a:ea typeface="Arial"/>
                <a:cs typeface="Arial"/>
                <a:sym typeface="Arial"/>
              </a:defRPr>
            </a:lvl1pPr>
            <a:lvl2pPr marL="0" lvl="1" indent="0" algn="ctr">
              <a:spcBef>
                <a:spcPts val="0"/>
              </a:spcBef>
              <a:buNone/>
              <a:defRPr sz="1500" b="0">
                <a:solidFill>
                  <a:schemeClr val="lt1"/>
                </a:solidFill>
                <a:latin typeface="Arial"/>
                <a:ea typeface="Arial"/>
                <a:cs typeface="Arial"/>
                <a:sym typeface="Arial"/>
              </a:defRPr>
            </a:lvl2pPr>
            <a:lvl3pPr marL="0" lvl="2" indent="0" algn="ctr">
              <a:spcBef>
                <a:spcPts val="0"/>
              </a:spcBef>
              <a:buNone/>
              <a:defRPr sz="1500" b="0">
                <a:solidFill>
                  <a:schemeClr val="lt1"/>
                </a:solidFill>
                <a:latin typeface="Arial"/>
                <a:ea typeface="Arial"/>
                <a:cs typeface="Arial"/>
                <a:sym typeface="Arial"/>
              </a:defRPr>
            </a:lvl3pPr>
            <a:lvl4pPr marL="0" lvl="3" indent="0" algn="ctr">
              <a:spcBef>
                <a:spcPts val="0"/>
              </a:spcBef>
              <a:buNone/>
              <a:defRPr sz="1500" b="0">
                <a:solidFill>
                  <a:schemeClr val="lt1"/>
                </a:solidFill>
                <a:latin typeface="Arial"/>
                <a:ea typeface="Arial"/>
                <a:cs typeface="Arial"/>
                <a:sym typeface="Arial"/>
              </a:defRPr>
            </a:lvl4pPr>
            <a:lvl5pPr marL="0" lvl="4" indent="0" algn="ctr">
              <a:spcBef>
                <a:spcPts val="0"/>
              </a:spcBef>
              <a:buNone/>
              <a:defRPr sz="1500" b="0">
                <a:solidFill>
                  <a:schemeClr val="lt1"/>
                </a:solidFill>
                <a:latin typeface="Arial"/>
                <a:ea typeface="Arial"/>
                <a:cs typeface="Arial"/>
                <a:sym typeface="Arial"/>
              </a:defRPr>
            </a:lvl5pPr>
            <a:lvl6pPr marL="0" lvl="5" indent="0" algn="ctr">
              <a:spcBef>
                <a:spcPts val="0"/>
              </a:spcBef>
              <a:buNone/>
              <a:defRPr sz="1500" b="0">
                <a:solidFill>
                  <a:schemeClr val="lt1"/>
                </a:solidFill>
                <a:latin typeface="Arial"/>
                <a:ea typeface="Arial"/>
                <a:cs typeface="Arial"/>
                <a:sym typeface="Arial"/>
              </a:defRPr>
            </a:lvl6pPr>
            <a:lvl7pPr marL="0" lvl="6" indent="0" algn="ctr">
              <a:spcBef>
                <a:spcPts val="0"/>
              </a:spcBef>
              <a:buNone/>
              <a:defRPr sz="1500" b="0">
                <a:solidFill>
                  <a:schemeClr val="lt1"/>
                </a:solidFill>
                <a:latin typeface="Arial"/>
                <a:ea typeface="Arial"/>
                <a:cs typeface="Arial"/>
                <a:sym typeface="Arial"/>
              </a:defRPr>
            </a:lvl7pPr>
            <a:lvl8pPr marL="0" lvl="7" indent="0" algn="ctr">
              <a:spcBef>
                <a:spcPts val="0"/>
              </a:spcBef>
              <a:buNone/>
              <a:defRPr sz="1500" b="0">
                <a:solidFill>
                  <a:schemeClr val="lt1"/>
                </a:solidFill>
                <a:latin typeface="Arial"/>
                <a:ea typeface="Arial"/>
                <a:cs typeface="Arial"/>
                <a:sym typeface="Arial"/>
              </a:defRPr>
            </a:lvl8pPr>
            <a:lvl9pPr marL="0" lvl="8" indent="0" algn="ctr">
              <a:spcBef>
                <a:spcPts val="0"/>
              </a:spcBef>
              <a:buNone/>
              <a:defRPr sz="1500" b="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
        <p:cNvGrpSpPr/>
        <p:nvPr/>
      </p:nvGrpSpPr>
      <p:grpSpPr>
        <a:xfrm>
          <a:off x="0" y="0"/>
          <a:ext cx="0" cy="0"/>
          <a:chOff x="0" y="0"/>
          <a:chExt cx="0" cy="0"/>
        </a:xfrm>
      </p:grpSpPr>
      <p:sp>
        <p:nvSpPr>
          <p:cNvPr id="415" name="Google Shape;415;p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6" name="Google Shape;416;p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7" name="Google Shape;41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8"/>
        <p:cNvGrpSpPr/>
        <p:nvPr/>
      </p:nvGrpSpPr>
      <p:grpSpPr>
        <a:xfrm>
          <a:off x="0" y="0"/>
          <a:ext cx="0" cy="0"/>
          <a:chOff x="0" y="0"/>
          <a:chExt cx="0" cy="0"/>
        </a:xfrm>
      </p:grpSpPr>
      <p:sp>
        <p:nvSpPr>
          <p:cNvPr id="419" name="Google Shape;419;p4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0" name="Google Shape;42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1"/>
        <p:cNvGrpSpPr/>
        <p:nvPr/>
      </p:nvGrpSpPr>
      <p:grpSpPr>
        <a:xfrm>
          <a:off x="0" y="0"/>
          <a:ext cx="0" cy="0"/>
          <a:chOff x="0" y="0"/>
          <a:chExt cx="0" cy="0"/>
        </a:xfrm>
      </p:grpSpPr>
      <p:sp>
        <p:nvSpPr>
          <p:cNvPr id="422" name="Google Shape;42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3" name="Google Shape;423;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4" name="Google Shape;42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5"/>
        <p:cNvGrpSpPr/>
        <p:nvPr/>
      </p:nvGrpSpPr>
      <p:grpSpPr>
        <a:xfrm>
          <a:off x="0" y="0"/>
          <a:ext cx="0" cy="0"/>
          <a:chOff x="0" y="0"/>
          <a:chExt cx="0" cy="0"/>
        </a:xfrm>
      </p:grpSpPr>
      <p:sp>
        <p:nvSpPr>
          <p:cNvPr id="426" name="Google Shape;42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7" name="Google Shape;427;p4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8" name="Google Shape;428;p4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9" name="Google Shape;42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2" name="Google Shape;43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3"/>
        <p:cNvGrpSpPr/>
        <p:nvPr/>
      </p:nvGrpSpPr>
      <p:grpSpPr>
        <a:xfrm>
          <a:off x="0" y="0"/>
          <a:ext cx="0" cy="0"/>
          <a:chOff x="0" y="0"/>
          <a:chExt cx="0" cy="0"/>
        </a:xfrm>
      </p:grpSpPr>
      <p:sp>
        <p:nvSpPr>
          <p:cNvPr id="434" name="Google Shape;434;p4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5" name="Google Shape;435;p4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6" name="Google Shape;43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7"/>
        <p:cNvGrpSpPr/>
        <p:nvPr/>
      </p:nvGrpSpPr>
      <p:grpSpPr>
        <a:xfrm>
          <a:off x="0" y="0"/>
          <a:ext cx="0" cy="0"/>
          <a:chOff x="0" y="0"/>
          <a:chExt cx="0" cy="0"/>
        </a:xfrm>
      </p:grpSpPr>
      <p:sp>
        <p:nvSpPr>
          <p:cNvPr id="438" name="Google Shape;438;p4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39" name="Google Shape;439;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0"/>
        <p:cNvGrpSpPr/>
        <p:nvPr/>
      </p:nvGrpSpPr>
      <p:grpSpPr>
        <a:xfrm>
          <a:off x="0" y="0"/>
          <a:ext cx="0" cy="0"/>
          <a:chOff x="0" y="0"/>
          <a:chExt cx="0" cy="0"/>
        </a:xfrm>
      </p:grpSpPr>
      <p:sp>
        <p:nvSpPr>
          <p:cNvPr id="441" name="Google Shape;441;p4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accent5"/>
              </a:buClr>
              <a:buSzPts val="4200"/>
              <a:buNone/>
              <a:defRPr sz="4200">
                <a:solidFill>
                  <a:schemeClr val="accent5"/>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3" name="Google Shape;443;p4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4" name="Google Shape;444;p48"/>
          <p:cNvSpPr txBox="1">
            <a:spLocks noGrp="1"/>
          </p:cNvSpPr>
          <p:nvPr>
            <p:ph type="body" idx="2"/>
          </p:nvPr>
        </p:nvSpPr>
        <p:spPr>
          <a:xfrm>
            <a:off x="4939500" y="724075"/>
            <a:ext cx="3837000" cy="3695100"/>
          </a:xfrm>
          <a:prstGeom prst="rect">
            <a:avLst/>
          </a:prstGeom>
          <a:ln w="9525" cap="flat" cmpd="sng">
            <a:solidFill>
              <a:srgbClr val="FF9900"/>
            </a:solidFill>
            <a:prstDash val="solid"/>
            <a:round/>
            <a:headEnd type="none" w="sm" len="sm"/>
            <a:tailEnd type="none" w="sm" len="sm"/>
          </a:ln>
        </p:spPr>
        <p:txBody>
          <a:bodyPr spcFirstLastPara="1" wrap="square" lIns="91425" tIns="91425" rIns="91425" bIns="91425" anchor="ctr" anchorCtr="0">
            <a:normAutofit/>
          </a:bodyPr>
          <a:lstStyle>
            <a:lvl1pPr marL="457200" lvl="0" indent="-342900">
              <a:spcBef>
                <a:spcPts val="0"/>
              </a:spcBef>
              <a:spcAft>
                <a:spcPts val="0"/>
              </a:spcAft>
              <a:buClr>
                <a:srgbClr val="FF9900"/>
              </a:buClr>
              <a:buSzPts val="1800"/>
              <a:buChar char="●"/>
              <a:defRPr/>
            </a:lvl1pPr>
            <a:lvl2pPr marL="914400" lvl="1" indent="-317500">
              <a:spcBef>
                <a:spcPts val="0"/>
              </a:spcBef>
              <a:spcAft>
                <a:spcPts val="0"/>
              </a:spcAft>
              <a:buClr>
                <a:srgbClr val="FF9900"/>
              </a:buClr>
              <a:buSzPts val="1400"/>
              <a:buChar char="○"/>
              <a:defRPr/>
            </a:lvl2pPr>
            <a:lvl3pPr marL="1371600" lvl="2" indent="-317500">
              <a:spcBef>
                <a:spcPts val="0"/>
              </a:spcBef>
              <a:spcAft>
                <a:spcPts val="0"/>
              </a:spcAft>
              <a:buClr>
                <a:srgbClr val="FF9900"/>
              </a:buClr>
              <a:buSzPts val="1400"/>
              <a:buChar char="■"/>
              <a:defRPr/>
            </a:lvl3pPr>
            <a:lvl4pPr marL="1828800" lvl="3" indent="-317500">
              <a:spcBef>
                <a:spcPts val="0"/>
              </a:spcBef>
              <a:spcAft>
                <a:spcPts val="0"/>
              </a:spcAft>
              <a:buClr>
                <a:srgbClr val="FF9900"/>
              </a:buClr>
              <a:buSzPts val="1400"/>
              <a:buChar char="●"/>
              <a:defRPr/>
            </a:lvl4pPr>
            <a:lvl5pPr marL="2286000" lvl="4" indent="-317500">
              <a:spcBef>
                <a:spcPts val="0"/>
              </a:spcBef>
              <a:spcAft>
                <a:spcPts val="0"/>
              </a:spcAft>
              <a:buClr>
                <a:srgbClr val="FF9900"/>
              </a:buClr>
              <a:buSzPts val="1400"/>
              <a:buChar char="○"/>
              <a:defRPr/>
            </a:lvl5pPr>
            <a:lvl6pPr marL="2743200" lvl="5" indent="-317500">
              <a:spcBef>
                <a:spcPts val="0"/>
              </a:spcBef>
              <a:spcAft>
                <a:spcPts val="0"/>
              </a:spcAft>
              <a:buClr>
                <a:srgbClr val="FF9900"/>
              </a:buClr>
              <a:buSzPts val="1400"/>
              <a:buChar char="■"/>
              <a:defRPr/>
            </a:lvl6pPr>
            <a:lvl7pPr marL="3200400" lvl="6" indent="-317500">
              <a:spcBef>
                <a:spcPts val="0"/>
              </a:spcBef>
              <a:spcAft>
                <a:spcPts val="0"/>
              </a:spcAft>
              <a:buClr>
                <a:srgbClr val="FF9900"/>
              </a:buClr>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5" name="Google Shape;44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6"/>
        <p:cNvGrpSpPr/>
        <p:nvPr/>
      </p:nvGrpSpPr>
      <p:grpSpPr>
        <a:xfrm>
          <a:off x="0" y="0"/>
          <a:ext cx="0" cy="0"/>
          <a:chOff x="0" y="0"/>
          <a:chExt cx="0" cy="0"/>
        </a:xfrm>
      </p:grpSpPr>
      <p:sp>
        <p:nvSpPr>
          <p:cNvPr id="447" name="Google Shape;447;p4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8" name="Google Shape;44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9"/>
        <p:cNvGrpSpPr/>
        <p:nvPr/>
      </p:nvGrpSpPr>
      <p:grpSpPr>
        <a:xfrm>
          <a:off x="0" y="0"/>
          <a:ext cx="0" cy="0"/>
          <a:chOff x="0" y="0"/>
          <a:chExt cx="0" cy="0"/>
        </a:xfrm>
      </p:grpSpPr>
      <p:sp>
        <p:nvSpPr>
          <p:cNvPr id="450" name="Google Shape;450;p5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1" name="Google Shape;451;p5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52" name="Google Shape;452;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3"/>
        <p:cNvGrpSpPr/>
        <p:nvPr/>
      </p:nvGrpSpPr>
      <p:grpSpPr>
        <a:xfrm>
          <a:off x="0" y="0"/>
          <a:ext cx="0" cy="0"/>
          <a:chOff x="0" y="0"/>
          <a:chExt cx="0" cy="0"/>
        </a:xfrm>
      </p:grpSpPr>
      <p:sp>
        <p:nvSpPr>
          <p:cNvPr id="454" name="Google Shape;454;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5"/>
        <p:cNvGrpSpPr/>
        <p:nvPr/>
      </p:nvGrpSpPr>
      <p:grpSpPr>
        <a:xfrm>
          <a:off x="0" y="0"/>
          <a:ext cx="0" cy="0"/>
          <a:chOff x="0" y="0"/>
          <a:chExt cx="0" cy="0"/>
        </a:xfrm>
      </p:grpSpPr>
      <p:sp>
        <p:nvSpPr>
          <p:cNvPr id="456" name="Google Shape;456;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7" name="Google Shape;457;p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58" name="Google Shape;458;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0_Two Content">
  <p:cSld name="110_Two Content">
    <p:spTree>
      <p:nvGrpSpPr>
        <p:cNvPr id="1" name="Shape 461"/>
        <p:cNvGrpSpPr/>
        <p:nvPr/>
      </p:nvGrpSpPr>
      <p:grpSpPr>
        <a:xfrm>
          <a:off x="0" y="0"/>
          <a:ext cx="0" cy="0"/>
          <a:chOff x="0" y="0"/>
          <a:chExt cx="0" cy="0"/>
        </a:xfrm>
      </p:grpSpPr>
      <p:pic>
        <p:nvPicPr>
          <p:cNvPr id="462" name="Google Shape;462;p53"/>
          <p:cNvPicPr preferRelativeResize="0"/>
          <p:nvPr/>
        </p:nvPicPr>
        <p:blipFill rotWithShape="1">
          <a:blip r:embed="rId2">
            <a:alphaModFix/>
          </a:blip>
          <a:srcRect/>
          <a:stretch/>
        </p:blipFill>
        <p:spPr>
          <a:xfrm>
            <a:off x="5647153" y="1014984"/>
            <a:ext cx="3506933" cy="3729973"/>
          </a:xfrm>
          <a:prstGeom prst="rect">
            <a:avLst/>
          </a:prstGeom>
          <a:noFill/>
          <a:ln>
            <a:noFill/>
          </a:ln>
        </p:spPr>
      </p:pic>
      <p:sp>
        <p:nvSpPr>
          <p:cNvPr id="463" name="Google Shape;463;p53"/>
          <p:cNvSpPr/>
          <p:nvPr/>
        </p:nvSpPr>
        <p:spPr>
          <a:xfrm>
            <a:off x="30256" y="883910"/>
            <a:ext cx="9123830" cy="3861046"/>
          </a:xfrm>
          <a:custGeom>
            <a:avLst/>
            <a:gdLst/>
            <a:ahLst/>
            <a:cxnLst/>
            <a:rect l="l" t="t" r="r" b="b"/>
            <a:pathLst>
              <a:path w="12165106" h="5148061" extrusionOk="0">
                <a:moveTo>
                  <a:pt x="6668196" y="0"/>
                </a:moveTo>
                <a:lnTo>
                  <a:pt x="12165106" y="0"/>
                </a:lnTo>
                <a:lnTo>
                  <a:pt x="12165106" y="478485"/>
                </a:lnTo>
                <a:lnTo>
                  <a:pt x="12051202" y="423614"/>
                </a:lnTo>
                <a:cubicBezTo>
                  <a:pt x="11672713" y="263527"/>
                  <a:pt x="11256585" y="175002"/>
                  <a:pt x="10819781" y="175002"/>
                </a:cubicBezTo>
                <a:cubicBezTo>
                  <a:pt x="9072565" y="175002"/>
                  <a:pt x="7656167" y="1591400"/>
                  <a:pt x="7656167" y="3338616"/>
                </a:cubicBezTo>
                <a:cubicBezTo>
                  <a:pt x="7656167" y="3993822"/>
                  <a:pt x="7855348" y="4602507"/>
                  <a:pt x="8196463" y="5107423"/>
                </a:cubicBezTo>
                <a:lnTo>
                  <a:pt x="8226852" y="5148061"/>
                </a:lnTo>
                <a:lnTo>
                  <a:pt x="6695090" y="5148061"/>
                </a:lnTo>
                <a:lnTo>
                  <a:pt x="6668196" y="5148061"/>
                </a:lnTo>
                <a:lnTo>
                  <a:pt x="0" y="5148061"/>
                </a:lnTo>
                <a:lnTo>
                  <a:pt x="0" y="1"/>
                </a:lnTo>
                <a:lnTo>
                  <a:pt x="6668196" y="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4" name="Google Shape;464;p53"/>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5" name="Google Shape;465;p53"/>
          <p:cNvSpPr txBox="1">
            <a:spLocks noGrp="1"/>
          </p:cNvSpPr>
          <p:nvPr>
            <p:ph type="body" idx="1"/>
          </p:nvPr>
        </p:nvSpPr>
        <p:spPr>
          <a:xfrm>
            <a:off x="628650" y="1014984"/>
            <a:ext cx="3886200" cy="3617700"/>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900"/>
              </a:spcBef>
              <a:spcAft>
                <a:spcPts val="0"/>
              </a:spcAft>
              <a:buClr>
                <a:srgbClr val="577482"/>
              </a:buClr>
              <a:buSzPts val="900"/>
              <a:buChar char="●"/>
              <a:defRPr/>
            </a:lvl1pPr>
            <a:lvl2pPr marL="914400" lvl="1" indent="-317500" algn="l">
              <a:lnSpc>
                <a:spcPct val="90000"/>
              </a:lnSpc>
              <a:spcBef>
                <a:spcPts val="600"/>
              </a:spcBef>
              <a:spcAft>
                <a:spcPts val="0"/>
              </a:spcAft>
              <a:buSzPts val="1400"/>
              <a:buChar char="○"/>
              <a:defRPr/>
            </a:lvl2pPr>
            <a:lvl3pPr marL="1371600" lvl="2" indent="-317500" algn="l">
              <a:lnSpc>
                <a:spcPct val="90000"/>
              </a:lnSpc>
              <a:spcBef>
                <a:spcPts val="1200"/>
              </a:spcBef>
              <a:spcAft>
                <a:spcPts val="0"/>
              </a:spcAft>
              <a:buSzPts val="1400"/>
              <a:buChar char="■"/>
              <a:defRPr/>
            </a:lvl3pPr>
            <a:lvl4pPr marL="1828800" lvl="3" indent="-317500" algn="l">
              <a:lnSpc>
                <a:spcPct val="90000"/>
              </a:lnSpc>
              <a:spcBef>
                <a:spcPts val="1200"/>
              </a:spcBef>
              <a:spcAft>
                <a:spcPts val="0"/>
              </a:spcAft>
              <a:buSzPts val="1400"/>
              <a:buChar char="●"/>
              <a:defRPr/>
            </a:lvl4pPr>
            <a:lvl5pPr marL="2286000" lvl="4" indent="-317500" algn="l">
              <a:lnSpc>
                <a:spcPct val="90000"/>
              </a:lnSpc>
              <a:spcBef>
                <a:spcPts val="1200"/>
              </a:spcBef>
              <a:spcAft>
                <a:spcPts val="0"/>
              </a:spcAft>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66" name="Google Shape;466;p53"/>
          <p:cNvSpPr txBox="1">
            <a:spLocks noGrp="1"/>
          </p:cNvSpPr>
          <p:nvPr>
            <p:ph type="sldNum" idx="12"/>
          </p:nvPr>
        </p:nvSpPr>
        <p:spPr>
          <a:xfrm>
            <a:off x="8515350" y="60511"/>
            <a:ext cx="628800" cy="429600"/>
          </a:xfrm>
          <a:prstGeom prst="rect">
            <a:avLst/>
          </a:prstGeom>
          <a:noFill/>
          <a:ln>
            <a:noFill/>
          </a:ln>
        </p:spPr>
        <p:txBody>
          <a:bodyPr spcFirstLastPara="1" wrap="square" lIns="68575" tIns="34275" rIns="68575" bIns="34275" anchor="ctr" anchorCtr="0">
            <a:normAutofit/>
          </a:bodyPr>
          <a:lstStyle>
            <a:lvl1pPr marL="0" lvl="0" indent="0" algn="ctr">
              <a:spcBef>
                <a:spcPts val="0"/>
              </a:spcBef>
              <a:buNone/>
              <a:defRPr sz="1500" b="1">
                <a:solidFill>
                  <a:schemeClr val="dk2"/>
                </a:solidFill>
                <a:latin typeface="Arial"/>
                <a:ea typeface="Arial"/>
                <a:cs typeface="Arial"/>
                <a:sym typeface="Arial"/>
              </a:defRPr>
            </a:lvl1pPr>
            <a:lvl2pPr marL="0" lvl="1" indent="0" algn="ctr">
              <a:spcBef>
                <a:spcPts val="0"/>
              </a:spcBef>
              <a:buNone/>
              <a:defRPr sz="1500" b="1">
                <a:solidFill>
                  <a:schemeClr val="dk2"/>
                </a:solidFill>
                <a:latin typeface="Arial"/>
                <a:ea typeface="Arial"/>
                <a:cs typeface="Arial"/>
                <a:sym typeface="Arial"/>
              </a:defRPr>
            </a:lvl2pPr>
            <a:lvl3pPr marL="0" lvl="2" indent="0" algn="ctr">
              <a:spcBef>
                <a:spcPts val="0"/>
              </a:spcBef>
              <a:buNone/>
              <a:defRPr sz="1500" b="1">
                <a:solidFill>
                  <a:schemeClr val="dk2"/>
                </a:solidFill>
                <a:latin typeface="Arial"/>
                <a:ea typeface="Arial"/>
                <a:cs typeface="Arial"/>
                <a:sym typeface="Arial"/>
              </a:defRPr>
            </a:lvl3pPr>
            <a:lvl4pPr marL="0" lvl="3" indent="0" algn="ctr">
              <a:spcBef>
                <a:spcPts val="0"/>
              </a:spcBef>
              <a:buNone/>
              <a:defRPr sz="1500" b="1">
                <a:solidFill>
                  <a:schemeClr val="dk2"/>
                </a:solidFill>
                <a:latin typeface="Arial"/>
                <a:ea typeface="Arial"/>
                <a:cs typeface="Arial"/>
                <a:sym typeface="Arial"/>
              </a:defRPr>
            </a:lvl4pPr>
            <a:lvl5pPr marL="0" lvl="4" indent="0" algn="ctr">
              <a:spcBef>
                <a:spcPts val="0"/>
              </a:spcBef>
              <a:buNone/>
              <a:defRPr sz="1500" b="1">
                <a:solidFill>
                  <a:schemeClr val="dk2"/>
                </a:solidFill>
                <a:latin typeface="Arial"/>
                <a:ea typeface="Arial"/>
                <a:cs typeface="Arial"/>
                <a:sym typeface="Arial"/>
              </a:defRPr>
            </a:lvl5pPr>
            <a:lvl6pPr marL="0" lvl="5" indent="0" algn="ctr">
              <a:spcBef>
                <a:spcPts val="0"/>
              </a:spcBef>
              <a:buNone/>
              <a:defRPr sz="1500" b="1">
                <a:solidFill>
                  <a:schemeClr val="dk2"/>
                </a:solidFill>
                <a:latin typeface="Arial"/>
                <a:ea typeface="Arial"/>
                <a:cs typeface="Arial"/>
                <a:sym typeface="Arial"/>
              </a:defRPr>
            </a:lvl6pPr>
            <a:lvl7pPr marL="0" lvl="6" indent="0" algn="ctr">
              <a:spcBef>
                <a:spcPts val="0"/>
              </a:spcBef>
              <a:buNone/>
              <a:defRPr sz="1500" b="1">
                <a:solidFill>
                  <a:schemeClr val="dk2"/>
                </a:solidFill>
                <a:latin typeface="Arial"/>
                <a:ea typeface="Arial"/>
                <a:cs typeface="Arial"/>
                <a:sym typeface="Arial"/>
              </a:defRPr>
            </a:lvl7pPr>
            <a:lvl8pPr marL="0" lvl="7" indent="0" algn="ctr">
              <a:spcBef>
                <a:spcPts val="0"/>
              </a:spcBef>
              <a:buNone/>
              <a:defRPr sz="1500" b="1">
                <a:solidFill>
                  <a:schemeClr val="dk2"/>
                </a:solidFill>
                <a:latin typeface="Arial"/>
                <a:ea typeface="Arial"/>
                <a:cs typeface="Arial"/>
                <a:sym typeface="Arial"/>
              </a:defRPr>
            </a:lvl8pPr>
            <a:lvl9pPr marL="0" lvl="8" indent="0" algn="ctr">
              <a:spcBef>
                <a:spcPts val="0"/>
              </a:spcBef>
              <a:buNone/>
              <a:defRPr sz="15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53" name="Google Shape;53;p13"/>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29"/>
          <p:cNvSpPr/>
          <p:nvPr/>
        </p:nvSpPr>
        <p:spPr>
          <a:xfrm>
            <a:off x="0" y="0"/>
            <a:ext cx="9144000" cy="8871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48" name="Google Shape;348;p29"/>
          <p:cNvGrpSpPr/>
          <p:nvPr/>
        </p:nvGrpSpPr>
        <p:grpSpPr>
          <a:xfrm flipH="1">
            <a:off x="7619696" y="1"/>
            <a:ext cx="1534630" cy="887067"/>
            <a:chOff x="981636" y="-1376263"/>
            <a:chExt cx="2046174" cy="1182756"/>
          </a:xfrm>
        </p:grpSpPr>
        <p:sp>
          <p:nvSpPr>
            <p:cNvPr id="349" name="Google Shape;349;p29"/>
            <p:cNvSpPr/>
            <p:nvPr/>
          </p:nvSpPr>
          <p:spPr>
            <a:xfrm>
              <a:off x="1242927" y="-1376263"/>
              <a:ext cx="1452078" cy="1182756"/>
            </a:xfrm>
            <a:custGeom>
              <a:avLst/>
              <a:gdLst/>
              <a:ahLst/>
              <a:cxnLst/>
              <a:rect l="l" t="t" r="r" b="b"/>
              <a:pathLst>
                <a:path w="1452078" h="1182756" extrusionOk="0">
                  <a:moveTo>
                    <a:pt x="1286831" y="0"/>
                  </a:moveTo>
                  <a:lnTo>
                    <a:pt x="1452078" y="0"/>
                  </a:lnTo>
                  <a:lnTo>
                    <a:pt x="165247" y="1182756"/>
                  </a:lnTo>
                  <a:lnTo>
                    <a:pt x="0" y="1182756"/>
                  </a:lnTo>
                  <a:lnTo>
                    <a:pt x="1286831" y="0"/>
                  </a:lnTo>
                  <a:close/>
                </a:path>
              </a:pathLst>
            </a:custGeom>
            <a:solidFill>
              <a:srgbClr val="34A5BA">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p29"/>
            <p:cNvSpPr/>
            <p:nvPr/>
          </p:nvSpPr>
          <p:spPr>
            <a:xfrm>
              <a:off x="981636" y="-1376263"/>
              <a:ext cx="1359865" cy="1182756"/>
            </a:xfrm>
            <a:custGeom>
              <a:avLst/>
              <a:gdLst/>
              <a:ahLst/>
              <a:cxnLst/>
              <a:rect l="l" t="t" r="r" b="b"/>
              <a:pathLst>
                <a:path w="1359865" h="1182756" extrusionOk="0">
                  <a:moveTo>
                    <a:pt x="0" y="0"/>
                  </a:moveTo>
                  <a:lnTo>
                    <a:pt x="1359865" y="0"/>
                  </a:lnTo>
                  <a:lnTo>
                    <a:pt x="73034" y="1182756"/>
                  </a:lnTo>
                  <a:lnTo>
                    <a:pt x="0" y="1182756"/>
                  </a:lnTo>
                  <a:lnTo>
                    <a:pt x="0" y="0"/>
                  </a:lnTo>
                  <a:close/>
                </a:path>
              </a:pathLst>
            </a:custGeom>
            <a:solidFill>
              <a:srgbClr val="34A5BA">
                <a:alpha val="2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p29"/>
            <p:cNvSpPr/>
            <p:nvPr/>
          </p:nvSpPr>
          <p:spPr>
            <a:xfrm>
              <a:off x="1575732" y="-1376263"/>
              <a:ext cx="1452078" cy="1182756"/>
            </a:xfrm>
            <a:custGeom>
              <a:avLst/>
              <a:gdLst/>
              <a:ahLst/>
              <a:cxnLst/>
              <a:rect l="l" t="t" r="r" b="b"/>
              <a:pathLst>
                <a:path w="1452078" h="1182756" extrusionOk="0">
                  <a:moveTo>
                    <a:pt x="1286831" y="0"/>
                  </a:moveTo>
                  <a:lnTo>
                    <a:pt x="1452078" y="0"/>
                  </a:lnTo>
                  <a:lnTo>
                    <a:pt x="165247" y="1182756"/>
                  </a:lnTo>
                  <a:lnTo>
                    <a:pt x="0" y="1182756"/>
                  </a:lnTo>
                  <a:lnTo>
                    <a:pt x="1286831" y="0"/>
                  </a:lnTo>
                  <a:close/>
                </a:path>
              </a:pathLst>
            </a:custGeom>
            <a:solidFill>
              <a:srgbClr val="34A5BA">
                <a:alpha val="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52" name="Google Shape;352;p29"/>
          <p:cNvSpPr txBox="1">
            <a:spLocks noGrp="1"/>
          </p:cNvSpPr>
          <p:nvPr>
            <p:ph type="body" idx="1"/>
          </p:nvPr>
        </p:nvSpPr>
        <p:spPr>
          <a:xfrm>
            <a:off x="628650" y="1014984"/>
            <a:ext cx="7886700" cy="3590400"/>
          </a:xfrm>
          <a:prstGeom prst="rect">
            <a:avLst/>
          </a:prstGeom>
          <a:noFill/>
          <a:ln>
            <a:noFill/>
          </a:ln>
        </p:spPr>
        <p:txBody>
          <a:bodyPr spcFirstLastPara="1" wrap="square" lIns="68575" tIns="34275" rIns="68575" bIns="34275" anchor="t" anchorCtr="0">
            <a:noAutofit/>
          </a:bodyPr>
          <a:lstStyle>
            <a:lvl1pPr marL="457200" marR="0" lvl="0" indent="-311150" algn="l">
              <a:lnSpc>
                <a:spcPct val="90000"/>
              </a:lnSpc>
              <a:spcBef>
                <a:spcPts val="900"/>
              </a:spcBef>
              <a:spcAft>
                <a:spcPts val="0"/>
              </a:spcAft>
              <a:buClr>
                <a:srgbClr val="577482"/>
              </a:buClr>
              <a:buSzPts val="1300"/>
              <a:buFont typeface="Arial"/>
              <a:buChar char="•"/>
              <a:defRPr sz="1800" b="0" i="0" u="none" strike="noStrike" cap="none">
                <a:solidFill>
                  <a:srgbClr val="577482"/>
                </a:solidFill>
                <a:latin typeface="Arial"/>
                <a:ea typeface="Arial"/>
                <a:cs typeface="Arial"/>
                <a:sym typeface="Arial"/>
              </a:defRPr>
            </a:lvl1pPr>
            <a:lvl2pPr marL="914400" marR="0" lvl="1" indent="-336550" algn="l">
              <a:lnSpc>
                <a:spcPct val="90000"/>
              </a:lnSpc>
              <a:spcBef>
                <a:spcPts val="600"/>
              </a:spcBef>
              <a:spcAft>
                <a:spcPts val="0"/>
              </a:spcAft>
              <a:buClr>
                <a:schemeClr val="accent1"/>
              </a:buClr>
              <a:buSzPts val="1700"/>
              <a:buFont typeface="Tahoma"/>
              <a:buChar char="⁻"/>
              <a:defRPr sz="1700" b="0" i="0" u="none" strike="noStrike" cap="none">
                <a:solidFill>
                  <a:srgbClr val="577482"/>
                </a:solidFill>
                <a:latin typeface="Arial"/>
                <a:ea typeface="Arial"/>
                <a:cs typeface="Arial"/>
                <a:sym typeface="Arial"/>
              </a:defRPr>
            </a:lvl2pPr>
            <a:lvl3pPr marL="1371600" marR="0" lvl="2" indent="-336550" algn="l">
              <a:lnSpc>
                <a:spcPct val="90000"/>
              </a:lnSpc>
              <a:spcBef>
                <a:spcPts val="400"/>
              </a:spcBef>
              <a:spcAft>
                <a:spcPts val="0"/>
              </a:spcAft>
              <a:buClr>
                <a:schemeClr val="accent1"/>
              </a:buClr>
              <a:buSzPts val="1700"/>
              <a:buFont typeface="Tahoma"/>
              <a:buChar char="⁻"/>
              <a:defRPr sz="1700" b="0" i="0" u="none" strike="noStrike" cap="none">
                <a:solidFill>
                  <a:srgbClr val="577482"/>
                </a:solidFill>
                <a:latin typeface="Arial"/>
                <a:ea typeface="Arial"/>
                <a:cs typeface="Arial"/>
                <a:sym typeface="Arial"/>
              </a:defRPr>
            </a:lvl3pPr>
            <a:lvl4pPr marL="1828800" marR="0" lvl="3" indent="-336550" algn="l">
              <a:lnSpc>
                <a:spcPct val="90000"/>
              </a:lnSpc>
              <a:spcBef>
                <a:spcPts val="400"/>
              </a:spcBef>
              <a:spcAft>
                <a:spcPts val="0"/>
              </a:spcAft>
              <a:buClr>
                <a:schemeClr val="accent1"/>
              </a:buClr>
              <a:buSzPts val="1700"/>
              <a:buFont typeface="Tahoma"/>
              <a:buChar char="⁻"/>
              <a:defRPr sz="1700" b="0" i="0" u="none" strike="noStrike" cap="none">
                <a:solidFill>
                  <a:srgbClr val="577482"/>
                </a:solidFill>
                <a:latin typeface="Arial"/>
                <a:ea typeface="Arial"/>
                <a:cs typeface="Arial"/>
                <a:sym typeface="Arial"/>
              </a:defRPr>
            </a:lvl4pPr>
            <a:lvl5pPr marL="2286000" marR="0" lvl="4" indent="-336550" algn="l">
              <a:lnSpc>
                <a:spcPct val="90000"/>
              </a:lnSpc>
              <a:spcBef>
                <a:spcPts val="400"/>
              </a:spcBef>
              <a:spcAft>
                <a:spcPts val="0"/>
              </a:spcAft>
              <a:buClr>
                <a:schemeClr val="accent1"/>
              </a:buClr>
              <a:buSzPts val="1700"/>
              <a:buFont typeface="Tahoma"/>
              <a:buChar char="⁻"/>
              <a:defRPr sz="1700" b="0" i="0" u="none" strike="noStrike" cap="none">
                <a:solidFill>
                  <a:srgbClr val="577482"/>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353" name="Google Shape;353;p29" descr="A close up of a sign&#10;&#10;Description automatically generated"/>
          <p:cNvPicPr preferRelativeResize="0"/>
          <p:nvPr/>
        </p:nvPicPr>
        <p:blipFill rotWithShape="1">
          <a:blip r:embed="rId12">
            <a:alphaModFix/>
          </a:blip>
          <a:srcRect/>
          <a:stretch/>
        </p:blipFill>
        <p:spPr>
          <a:xfrm>
            <a:off x="7543800" y="4785551"/>
            <a:ext cx="1431995" cy="298332"/>
          </a:xfrm>
          <a:prstGeom prst="rect">
            <a:avLst/>
          </a:prstGeom>
          <a:noFill/>
          <a:ln>
            <a:noFill/>
          </a:ln>
        </p:spPr>
      </p:pic>
      <p:sp>
        <p:nvSpPr>
          <p:cNvPr id="354" name="Google Shape;354;p29"/>
          <p:cNvSpPr/>
          <p:nvPr/>
        </p:nvSpPr>
        <p:spPr>
          <a:xfrm>
            <a:off x="0" y="4750420"/>
            <a:ext cx="9144000" cy="35100"/>
          </a:xfrm>
          <a:prstGeom prst="rect">
            <a:avLst/>
          </a:prstGeom>
          <a:solidFill>
            <a:srgbClr val="E5E7E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5" name="Google Shape;355;p29"/>
          <p:cNvSpPr txBox="1">
            <a:spLocks noGrp="1"/>
          </p:cNvSpPr>
          <p:nvPr>
            <p:ph type="title"/>
          </p:nvPr>
        </p:nvSpPr>
        <p:spPr>
          <a:xfrm>
            <a:off x="628650" y="273844"/>
            <a:ext cx="7886700" cy="429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56" name="Google Shape;356;p29"/>
          <p:cNvSpPr txBox="1">
            <a:spLocks noGrp="1"/>
          </p:cNvSpPr>
          <p:nvPr>
            <p:ph type="sldNum" idx="12"/>
          </p:nvPr>
        </p:nvSpPr>
        <p:spPr>
          <a:xfrm>
            <a:off x="8525677" y="59618"/>
            <a:ext cx="628800" cy="429600"/>
          </a:xfrm>
          <a:prstGeom prst="rect">
            <a:avLst/>
          </a:prstGeom>
          <a:noFill/>
          <a:ln>
            <a:noFill/>
          </a:ln>
        </p:spPr>
        <p:txBody>
          <a:bodyPr spcFirstLastPara="1" wrap="square" lIns="68575" tIns="34275" rIns="68575" bIns="34275" anchor="ctr" anchorCtr="0">
            <a:noAutofit/>
          </a:bodyPr>
          <a:lstStyle>
            <a:lvl1pPr marL="0" marR="0" lvl="0" indent="0" algn="ctr">
              <a:spcBef>
                <a:spcPts val="0"/>
              </a:spcBef>
              <a:buNone/>
              <a:defRPr sz="1500" b="1" i="0" u="none" strike="noStrike" cap="none">
                <a:solidFill>
                  <a:schemeClr val="dk2"/>
                </a:solidFill>
                <a:latin typeface="Arial"/>
                <a:ea typeface="Arial"/>
                <a:cs typeface="Arial"/>
                <a:sym typeface="Arial"/>
              </a:defRPr>
            </a:lvl1pPr>
            <a:lvl2pPr marL="0" marR="0" lvl="1" indent="0" algn="ctr">
              <a:spcBef>
                <a:spcPts val="0"/>
              </a:spcBef>
              <a:buNone/>
              <a:defRPr sz="1500" b="1" i="0" u="none" strike="noStrike" cap="none">
                <a:solidFill>
                  <a:schemeClr val="dk2"/>
                </a:solidFill>
                <a:latin typeface="Arial"/>
                <a:ea typeface="Arial"/>
                <a:cs typeface="Arial"/>
                <a:sym typeface="Arial"/>
              </a:defRPr>
            </a:lvl2pPr>
            <a:lvl3pPr marL="0" marR="0" lvl="2" indent="0" algn="ctr">
              <a:spcBef>
                <a:spcPts val="0"/>
              </a:spcBef>
              <a:buNone/>
              <a:defRPr sz="1500" b="1" i="0" u="none" strike="noStrike" cap="none">
                <a:solidFill>
                  <a:schemeClr val="dk2"/>
                </a:solidFill>
                <a:latin typeface="Arial"/>
                <a:ea typeface="Arial"/>
                <a:cs typeface="Arial"/>
                <a:sym typeface="Arial"/>
              </a:defRPr>
            </a:lvl3pPr>
            <a:lvl4pPr marL="0" marR="0" lvl="3" indent="0" algn="ctr">
              <a:spcBef>
                <a:spcPts val="0"/>
              </a:spcBef>
              <a:buNone/>
              <a:defRPr sz="1500" b="1" i="0" u="none" strike="noStrike" cap="none">
                <a:solidFill>
                  <a:schemeClr val="dk2"/>
                </a:solidFill>
                <a:latin typeface="Arial"/>
                <a:ea typeface="Arial"/>
                <a:cs typeface="Arial"/>
                <a:sym typeface="Arial"/>
              </a:defRPr>
            </a:lvl4pPr>
            <a:lvl5pPr marL="0" marR="0" lvl="4" indent="0" algn="ctr">
              <a:spcBef>
                <a:spcPts val="0"/>
              </a:spcBef>
              <a:buNone/>
              <a:defRPr sz="1500" b="1" i="0" u="none" strike="noStrike" cap="none">
                <a:solidFill>
                  <a:schemeClr val="dk2"/>
                </a:solidFill>
                <a:latin typeface="Arial"/>
                <a:ea typeface="Arial"/>
                <a:cs typeface="Arial"/>
                <a:sym typeface="Arial"/>
              </a:defRPr>
            </a:lvl5pPr>
            <a:lvl6pPr marL="0" marR="0" lvl="5" indent="0" algn="ctr">
              <a:spcBef>
                <a:spcPts val="0"/>
              </a:spcBef>
              <a:buNone/>
              <a:defRPr sz="1500" b="1" i="0" u="none" strike="noStrike" cap="none">
                <a:solidFill>
                  <a:schemeClr val="dk2"/>
                </a:solidFill>
                <a:latin typeface="Arial"/>
                <a:ea typeface="Arial"/>
                <a:cs typeface="Arial"/>
                <a:sym typeface="Arial"/>
              </a:defRPr>
            </a:lvl6pPr>
            <a:lvl7pPr marL="0" marR="0" lvl="6" indent="0" algn="ctr">
              <a:spcBef>
                <a:spcPts val="0"/>
              </a:spcBef>
              <a:buNone/>
              <a:defRPr sz="1500" b="1" i="0" u="none" strike="noStrike" cap="none">
                <a:solidFill>
                  <a:schemeClr val="dk2"/>
                </a:solidFill>
                <a:latin typeface="Arial"/>
                <a:ea typeface="Arial"/>
                <a:cs typeface="Arial"/>
                <a:sym typeface="Arial"/>
              </a:defRPr>
            </a:lvl7pPr>
            <a:lvl8pPr marL="0" marR="0" lvl="7" indent="0" algn="ctr">
              <a:spcBef>
                <a:spcPts val="0"/>
              </a:spcBef>
              <a:buNone/>
              <a:defRPr sz="1500" b="1" i="0" u="none" strike="noStrike" cap="none">
                <a:solidFill>
                  <a:schemeClr val="dk2"/>
                </a:solidFill>
                <a:latin typeface="Arial"/>
                <a:ea typeface="Arial"/>
                <a:cs typeface="Arial"/>
                <a:sym typeface="Arial"/>
              </a:defRPr>
            </a:lvl8pPr>
            <a:lvl9pPr marL="0" marR="0" lvl="8" indent="0" algn="ctr">
              <a:spcBef>
                <a:spcPts val="0"/>
              </a:spcBef>
              <a:buNone/>
              <a:defRPr sz="1500" b="1"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357" name="Google Shape;357;p29"/>
          <p:cNvPicPr preferRelativeResize="0"/>
          <p:nvPr/>
        </p:nvPicPr>
        <p:blipFill rotWithShape="1">
          <a:blip r:embed="rId13">
            <a:alphaModFix/>
          </a:blip>
          <a:srcRect/>
          <a:stretch/>
        </p:blipFill>
        <p:spPr>
          <a:xfrm>
            <a:off x="7010719" y="4786433"/>
            <a:ext cx="364876" cy="357949"/>
          </a:xfrm>
          <a:prstGeom prst="rect">
            <a:avLst/>
          </a:prstGeom>
          <a:noFill/>
          <a:ln>
            <a:noFill/>
          </a:ln>
        </p:spPr>
      </p:pic>
      <p:sp>
        <p:nvSpPr>
          <p:cNvPr id="358" name="Google Shape;358;p29"/>
          <p:cNvSpPr/>
          <p:nvPr/>
        </p:nvSpPr>
        <p:spPr>
          <a:xfrm>
            <a:off x="168206" y="4869656"/>
            <a:ext cx="3170400" cy="19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i="0" u="none" strike="noStrike" cap="none">
                <a:solidFill>
                  <a:schemeClr val="dk2"/>
                </a:solidFill>
                <a:latin typeface="Arial"/>
                <a:ea typeface="Arial"/>
                <a:cs typeface="Arial"/>
                <a:sym typeface="Arial"/>
              </a:rPr>
              <a:t>cleanenergytransition.org               @cetransition.bsky.social</a:t>
            </a:r>
            <a:endParaRPr sz="800" b="1">
              <a:solidFill>
                <a:schemeClr val="dk2"/>
              </a:solidFill>
              <a:latin typeface="Arial"/>
              <a:ea typeface="Arial"/>
              <a:cs typeface="Arial"/>
              <a:sym typeface="Arial"/>
            </a:endParaRPr>
          </a:p>
        </p:txBody>
      </p:sp>
      <p:pic>
        <p:nvPicPr>
          <p:cNvPr id="359" name="Google Shape;359;p29"/>
          <p:cNvPicPr preferRelativeResize="0"/>
          <p:nvPr/>
        </p:nvPicPr>
        <p:blipFill rotWithShape="1">
          <a:blip r:embed="rId14">
            <a:alphaModFix/>
          </a:blip>
          <a:srcRect/>
          <a:stretch/>
        </p:blipFill>
        <p:spPr>
          <a:xfrm>
            <a:off x="1796981" y="4928161"/>
            <a:ext cx="129207" cy="1141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09"/>
        <p:cNvGrpSpPr/>
        <p:nvPr/>
      </p:nvGrpSpPr>
      <p:grpSpPr>
        <a:xfrm>
          <a:off x="0" y="0"/>
          <a:ext cx="0" cy="0"/>
          <a:chOff x="0" y="0"/>
          <a:chExt cx="0" cy="0"/>
        </a:xfrm>
      </p:grpSpPr>
      <p:sp>
        <p:nvSpPr>
          <p:cNvPr id="410" name="Google Shape;410;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5"/>
              </a:buClr>
              <a:buSzPts val="2800"/>
              <a:buFont typeface="Roboto"/>
              <a:buNone/>
              <a:defRPr sz="2800" b="1">
                <a:solidFill>
                  <a:schemeClr val="accent5"/>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11" name="Google Shape;411;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412" name="Google Shape;4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413" name="Google Shape;413;p40"/>
          <p:cNvPicPr preferRelativeResize="0"/>
          <p:nvPr/>
        </p:nvPicPr>
        <p:blipFill>
          <a:blip r:embed="rId15">
            <a:alphaModFix/>
          </a:blip>
          <a:stretch>
            <a:fillRect/>
          </a:stretch>
        </p:blipFill>
        <p:spPr>
          <a:xfrm>
            <a:off x="8039875" y="346281"/>
            <a:ext cx="661176" cy="6515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sp>
        <p:nvSpPr>
          <p:cNvPr id="471" name="Google Shape;471;p54"/>
          <p:cNvSpPr/>
          <p:nvPr/>
        </p:nvSpPr>
        <p:spPr>
          <a:xfrm>
            <a:off x="0" y="0"/>
            <a:ext cx="9144000" cy="5143500"/>
          </a:xfrm>
          <a:prstGeom prst="rect">
            <a:avLst/>
          </a:prstGeom>
          <a:solidFill>
            <a:srgbClr val="3F3F3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i="0" u="none" strike="noStrike" cap="none">
              <a:solidFill>
                <a:schemeClr val="lt1"/>
              </a:solidFill>
              <a:latin typeface="Roboto"/>
              <a:ea typeface="Roboto"/>
              <a:cs typeface="Roboto"/>
              <a:sym typeface="Roboto"/>
            </a:endParaRPr>
          </a:p>
        </p:txBody>
      </p:sp>
      <p:sp>
        <p:nvSpPr>
          <p:cNvPr id="472" name="Google Shape;472;p54"/>
          <p:cNvSpPr txBox="1">
            <a:spLocks noGrp="1"/>
          </p:cNvSpPr>
          <p:nvPr>
            <p:ph type="ctrTitle"/>
          </p:nvPr>
        </p:nvSpPr>
        <p:spPr>
          <a:xfrm>
            <a:off x="4515275" y="389375"/>
            <a:ext cx="4518000" cy="4477200"/>
          </a:xfrm>
          <a:prstGeom prst="rect">
            <a:avLst/>
          </a:prstGeom>
          <a:noFill/>
          <a:ln>
            <a:noFill/>
          </a:ln>
        </p:spPr>
        <p:txBody>
          <a:bodyPr spcFirstLastPara="1" wrap="square" lIns="68575" tIns="34275" rIns="68575" bIns="34275" anchor="ctr" anchorCtr="0">
            <a:normAutofit/>
          </a:bodyPr>
          <a:lstStyle/>
          <a:p>
            <a:pPr marL="0" lvl="0" indent="0" algn="l" rtl="0">
              <a:lnSpc>
                <a:spcPct val="115000"/>
              </a:lnSpc>
              <a:spcBef>
                <a:spcPts val="0"/>
              </a:spcBef>
              <a:spcAft>
                <a:spcPts val="0"/>
              </a:spcAft>
              <a:buClr>
                <a:schemeClr val="lt1"/>
              </a:buClr>
              <a:buSzPts val="4500"/>
              <a:buFont typeface="Calibri"/>
              <a:buNone/>
            </a:pPr>
            <a:endParaRPr sz="2700">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r>
              <a:rPr lang="en" sz="2700">
                <a:latin typeface="Roboto"/>
                <a:ea typeface="Roboto"/>
                <a:cs typeface="Roboto"/>
                <a:sym typeface="Roboto"/>
              </a:rPr>
              <a:t>Influencing Code and Policy</a:t>
            </a:r>
            <a:endParaRPr sz="2700">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endParaRPr sz="2700">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r>
              <a:rPr lang="en" sz="1800" i="1">
                <a:latin typeface="Roboto"/>
                <a:ea typeface="Roboto"/>
                <a:cs typeface="Roboto"/>
                <a:sym typeface="Roboto"/>
              </a:rPr>
              <a:t>NW EcoBuilding Guild January 2026 Education Session</a:t>
            </a:r>
            <a:endParaRPr sz="1800" i="1">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endParaRPr sz="1800" i="1">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r>
              <a:rPr lang="en" sz="1100">
                <a:latin typeface="Roboto"/>
                <a:ea typeface="Roboto"/>
                <a:cs typeface="Roboto"/>
                <a:sym typeface="Roboto"/>
              </a:rPr>
              <a:t>Rachel Koller, Managing Director, Shift Zero</a:t>
            </a:r>
            <a:endParaRPr sz="1100">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r>
              <a:rPr lang="en" sz="1100">
                <a:latin typeface="Roboto"/>
                <a:ea typeface="Roboto"/>
                <a:cs typeface="Roboto"/>
                <a:sym typeface="Roboto"/>
              </a:rPr>
              <a:t>Deepa Sivarajan, Washington Local Policy Manager, Climate Solutions</a:t>
            </a:r>
            <a:endParaRPr sz="1100">
              <a:latin typeface="Roboto"/>
              <a:ea typeface="Roboto"/>
              <a:cs typeface="Roboto"/>
              <a:sym typeface="Roboto"/>
            </a:endParaRPr>
          </a:p>
          <a:p>
            <a:pPr marL="0" lvl="0" indent="0" algn="l" rtl="0">
              <a:lnSpc>
                <a:spcPct val="115000"/>
              </a:lnSpc>
              <a:spcBef>
                <a:spcPts val="0"/>
              </a:spcBef>
              <a:spcAft>
                <a:spcPts val="0"/>
              </a:spcAft>
              <a:buClr>
                <a:schemeClr val="lt1"/>
              </a:buClr>
              <a:buSzPts val="4500"/>
              <a:buFont typeface="Calibri"/>
              <a:buNone/>
            </a:pPr>
            <a:endParaRPr sz="2400" b="1">
              <a:solidFill>
                <a:schemeClr val="lt1"/>
              </a:solidFill>
              <a:latin typeface="Roboto"/>
              <a:ea typeface="Roboto"/>
              <a:cs typeface="Roboto"/>
              <a:sym typeface="Roboto"/>
            </a:endParaRPr>
          </a:p>
        </p:txBody>
      </p:sp>
      <p:sp>
        <p:nvSpPr>
          <p:cNvPr id="473" name="Google Shape;473;p54"/>
          <p:cNvSpPr/>
          <p:nvPr/>
        </p:nvSpPr>
        <p:spPr>
          <a:xfrm flipH="1">
            <a:off x="-5532" y="0"/>
            <a:ext cx="4120332" cy="51435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74" name="Google Shape;474;p54"/>
          <p:cNvSpPr/>
          <p:nvPr/>
        </p:nvSpPr>
        <p:spPr>
          <a:xfrm>
            <a:off x="0" y="0"/>
            <a:ext cx="4021123" cy="51435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475" name="Google Shape;475;p54" title="Shift Zero logo FINAL.png"/>
          <p:cNvPicPr preferRelativeResize="0"/>
          <p:nvPr/>
        </p:nvPicPr>
        <p:blipFill>
          <a:blip r:embed="rId3">
            <a:alphaModFix/>
          </a:blip>
          <a:stretch>
            <a:fillRect/>
          </a:stretch>
        </p:blipFill>
        <p:spPr>
          <a:xfrm>
            <a:off x="886032" y="1051575"/>
            <a:ext cx="1882351" cy="1854874"/>
          </a:xfrm>
          <a:prstGeom prst="rect">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1"/>
        <p:cNvGrpSpPr/>
        <p:nvPr/>
      </p:nvGrpSpPr>
      <p:grpSpPr>
        <a:xfrm>
          <a:off x="0" y="0"/>
          <a:ext cx="0" cy="0"/>
          <a:chOff x="0" y="0"/>
          <a:chExt cx="0" cy="0"/>
        </a:xfrm>
      </p:grpSpPr>
      <p:pic>
        <p:nvPicPr>
          <p:cNvPr id="542" name="Google Shape;542;p63"/>
          <p:cNvPicPr preferRelativeResize="0"/>
          <p:nvPr/>
        </p:nvPicPr>
        <p:blipFill>
          <a:blip r:embed="rId3">
            <a:alphaModFix amt="63000"/>
          </a:blip>
          <a:stretch>
            <a:fillRect/>
          </a:stretch>
        </p:blipFill>
        <p:spPr>
          <a:xfrm>
            <a:off x="448000" y="0"/>
            <a:ext cx="8047299" cy="5143500"/>
          </a:xfrm>
          <a:prstGeom prst="rect">
            <a:avLst/>
          </a:prstGeom>
          <a:noFill/>
          <a:ln>
            <a:noFill/>
          </a:ln>
        </p:spPr>
      </p:pic>
      <p:sp>
        <p:nvSpPr>
          <p:cNvPr id="543" name="Google Shape;543;p6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b="1">
                <a:solidFill>
                  <a:schemeClr val="lt1"/>
                </a:solidFill>
                <a:highlight>
                  <a:schemeClr val="accent5"/>
                </a:highlight>
                <a:latin typeface="Roboto"/>
                <a:ea typeface="Roboto"/>
                <a:cs typeface="Roboto"/>
                <a:sym typeface="Roboto"/>
              </a:rPr>
              <a:t>Energy Code Advocacy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a:t>Energy codes are more than just building standards. </a:t>
            </a:r>
            <a:endParaRPr/>
          </a:p>
        </p:txBody>
      </p:sp>
      <p:sp>
        <p:nvSpPr>
          <p:cNvPr id="549" name="Google Shape;549;p64"/>
          <p:cNvSpPr txBox="1">
            <a:spLocks noGrp="1"/>
          </p:cNvSpPr>
          <p:nvPr>
            <p:ph type="body" idx="1"/>
          </p:nvPr>
        </p:nvSpPr>
        <p:spPr>
          <a:xfrm>
            <a:off x="628650" y="1369225"/>
            <a:ext cx="4550100" cy="3263400"/>
          </a:xfrm>
          <a:prstGeom prst="rect">
            <a:avLst/>
          </a:prstGeom>
        </p:spPr>
        <p:txBody>
          <a:bodyPr spcFirstLastPara="1" wrap="square" lIns="68575" tIns="34275" rIns="68575" bIns="34275" anchor="t" anchorCtr="0">
            <a:normAutofit fontScale="92500"/>
          </a:bodyPr>
          <a:lstStyle/>
          <a:p>
            <a:pPr marL="457200" marR="0" lvl="0" indent="-357822" algn="l" rtl="0">
              <a:lnSpc>
                <a:spcPct val="115000"/>
              </a:lnSpc>
              <a:spcBef>
                <a:spcPts val="0"/>
              </a:spcBef>
              <a:spcAft>
                <a:spcPts val="0"/>
              </a:spcAft>
              <a:buClr>
                <a:srgbClr val="595959"/>
              </a:buClr>
              <a:buSzPct val="100000"/>
              <a:buFont typeface="Arial"/>
              <a:buChar char="●"/>
            </a:pPr>
            <a:r>
              <a:rPr lang="en" sz="2200">
                <a:solidFill>
                  <a:srgbClr val="595959"/>
                </a:solidFill>
              </a:rPr>
              <a:t>Powerful tool for driving climate action and clean energy transition</a:t>
            </a:r>
            <a:endParaRPr sz="2200">
              <a:solidFill>
                <a:srgbClr val="595959"/>
              </a:solidFill>
            </a:endParaRPr>
          </a:p>
          <a:p>
            <a:pPr marL="457200" marR="0" lvl="0" indent="-357822" algn="l" rtl="0">
              <a:lnSpc>
                <a:spcPct val="115000"/>
              </a:lnSpc>
              <a:spcBef>
                <a:spcPts val="1000"/>
              </a:spcBef>
              <a:spcAft>
                <a:spcPts val="0"/>
              </a:spcAft>
              <a:buClr>
                <a:srgbClr val="595959"/>
              </a:buClr>
              <a:buSzPct val="100000"/>
              <a:buFont typeface="Arial"/>
              <a:buChar char="●"/>
            </a:pPr>
            <a:r>
              <a:rPr lang="en" sz="2200">
                <a:solidFill>
                  <a:srgbClr val="595959"/>
                </a:solidFill>
              </a:rPr>
              <a:t>Health benefits - improves air quality</a:t>
            </a:r>
            <a:endParaRPr sz="2200">
              <a:solidFill>
                <a:srgbClr val="595959"/>
              </a:solidFill>
            </a:endParaRPr>
          </a:p>
          <a:p>
            <a:pPr marL="457200" marR="0" lvl="0" indent="-357822" algn="l" rtl="0">
              <a:lnSpc>
                <a:spcPct val="115000"/>
              </a:lnSpc>
              <a:spcBef>
                <a:spcPts val="1000"/>
              </a:spcBef>
              <a:spcAft>
                <a:spcPts val="0"/>
              </a:spcAft>
              <a:buClr>
                <a:srgbClr val="595959"/>
              </a:buClr>
              <a:buSzPct val="100000"/>
              <a:buFont typeface="Arial"/>
              <a:buChar char="●"/>
            </a:pPr>
            <a:r>
              <a:rPr lang="en" sz="2200">
                <a:solidFill>
                  <a:srgbClr val="595959"/>
                </a:solidFill>
              </a:rPr>
              <a:t>Increases resilience - access to cooling</a:t>
            </a:r>
            <a:endParaRPr sz="2200">
              <a:solidFill>
                <a:srgbClr val="595959"/>
              </a:solidFill>
            </a:endParaRPr>
          </a:p>
          <a:p>
            <a:pPr marL="457200" marR="0" lvl="0" indent="-357822" algn="l" rtl="0">
              <a:lnSpc>
                <a:spcPct val="115000"/>
              </a:lnSpc>
              <a:spcBef>
                <a:spcPts val="1000"/>
              </a:spcBef>
              <a:spcAft>
                <a:spcPts val="1000"/>
              </a:spcAft>
              <a:buClr>
                <a:srgbClr val="595959"/>
              </a:buClr>
              <a:buSzPct val="100000"/>
              <a:buFont typeface="Arial"/>
              <a:buChar char="●"/>
            </a:pPr>
            <a:r>
              <a:rPr lang="en" sz="2200">
                <a:solidFill>
                  <a:srgbClr val="595959"/>
                </a:solidFill>
              </a:rPr>
              <a:t>Long term affordability - energy cost savings</a:t>
            </a:r>
            <a:endParaRPr sz="2200">
              <a:solidFill>
                <a:srgbClr val="595959"/>
              </a:solidFill>
            </a:endParaRPr>
          </a:p>
        </p:txBody>
      </p:sp>
      <p:pic>
        <p:nvPicPr>
          <p:cNvPr id="550" name="Google Shape;550;p64"/>
          <p:cNvPicPr preferRelativeResize="0"/>
          <p:nvPr/>
        </p:nvPicPr>
        <p:blipFill rotWithShape="1">
          <a:blip r:embed="rId3">
            <a:alphaModFix/>
          </a:blip>
          <a:srcRect l="10782" r="7903"/>
          <a:stretch/>
        </p:blipFill>
        <p:spPr>
          <a:xfrm>
            <a:off x="5297550" y="1566175"/>
            <a:ext cx="3646951" cy="2467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a:t>Washington State Energy Code Update is Underway </a:t>
            </a:r>
            <a:endParaRPr/>
          </a:p>
        </p:txBody>
      </p:sp>
      <p:sp>
        <p:nvSpPr>
          <p:cNvPr id="556" name="Google Shape;556;p6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457200" lvl="0" indent="-349250" algn="l" rtl="0">
              <a:lnSpc>
                <a:spcPct val="100000"/>
              </a:lnSpc>
              <a:spcBef>
                <a:spcPts val="0"/>
              </a:spcBef>
              <a:spcAft>
                <a:spcPts val="0"/>
              </a:spcAft>
              <a:buClr>
                <a:srgbClr val="595959"/>
              </a:buClr>
              <a:buSzPts val="1900"/>
              <a:buChar char="●"/>
            </a:pPr>
            <a:r>
              <a:rPr lang="en" sz="1900">
                <a:solidFill>
                  <a:srgbClr val="595959"/>
                </a:solidFill>
              </a:rPr>
              <a:t>Regulates energy use in newly constructed and substantially renovated buildings in Washington</a:t>
            </a:r>
            <a:endParaRPr sz="1900">
              <a:solidFill>
                <a:srgbClr val="595959"/>
              </a:solidFill>
            </a:endParaRPr>
          </a:p>
          <a:p>
            <a:pPr marL="457200" lvl="0" indent="-349250" algn="l" rtl="0">
              <a:lnSpc>
                <a:spcPct val="100000"/>
              </a:lnSpc>
              <a:spcBef>
                <a:spcPts val="1000"/>
              </a:spcBef>
              <a:spcAft>
                <a:spcPts val="0"/>
              </a:spcAft>
              <a:buClr>
                <a:srgbClr val="595959"/>
              </a:buClr>
              <a:buSzPts val="1900"/>
              <a:buChar char="●"/>
            </a:pPr>
            <a:r>
              <a:rPr lang="en" sz="1900">
                <a:solidFill>
                  <a:srgbClr val="595959"/>
                </a:solidFill>
              </a:rPr>
              <a:t>Washington has two energy codes: </a:t>
            </a:r>
            <a:endParaRPr sz="1900">
              <a:solidFill>
                <a:srgbClr val="595959"/>
              </a:solidFill>
            </a:endParaRPr>
          </a:p>
          <a:p>
            <a:pPr marL="914400" lvl="1" indent="-349250" algn="l" rtl="0">
              <a:lnSpc>
                <a:spcPct val="100000"/>
              </a:lnSpc>
              <a:spcBef>
                <a:spcPts val="1000"/>
              </a:spcBef>
              <a:spcAft>
                <a:spcPts val="0"/>
              </a:spcAft>
              <a:buClr>
                <a:srgbClr val="595959"/>
              </a:buClr>
              <a:buSzPts val="1900"/>
              <a:buChar char="○"/>
            </a:pPr>
            <a:r>
              <a:rPr lang="en" sz="1900" b="1">
                <a:solidFill>
                  <a:srgbClr val="595959"/>
                </a:solidFill>
              </a:rPr>
              <a:t>Residential</a:t>
            </a:r>
            <a:r>
              <a:rPr lang="en" sz="1900">
                <a:solidFill>
                  <a:srgbClr val="595959"/>
                </a:solidFill>
              </a:rPr>
              <a:t> code</a:t>
            </a:r>
            <a:endParaRPr sz="1900">
              <a:solidFill>
                <a:srgbClr val="595959"/>
              </a:solidFill>
            </a:endParaRPr>
          </a:p>
          <a:p>
            <a:pPr marL="914400" lvl="1" indent="-349250" algn="l" rtl="0">
              <a:lnSpc>
                <a:spcPct val="100000"/>
              </a:lnSpc>
              <a:spcBef>
                <a:spcPts val="1000"/>
              </a:spcBef>
              <a:spcAft>
                <a:spcPts val="0"/>
              </a:spcAft>
              <a:buClr>
                <a:srgbClr val="595959"/>
              </a:buClr>
              <a:buSzPts val="1900"/>
              <a:buChar char="○"/>
            </a:pPr>
            <a:r>
              <a:rPr lang="en" sz="1900" b="1">
                <a:solidFill>
                  <a:srgbClr val="595959"/>
                </a:solidFill>
              </a:rPr>
              <a:t>Commercial</a:t>
            </a:r>
            <a:r>
              <a:rPr lang="en" sz="1900">
                <a:solidFill>
                  <a:srgbClr val="595959"/>
                </a:solidFill>
              </a:rPr>
              <a:t> code</a:t>
            </a:r>
            <a:endParaRPr sz="1900">
              <a:solidFill>
                <a:srgbClr val="595959"/>
              </a:solidFill>
            </a:endParaRPr>
          </a:p>
          <a:p>
            <a:pPr marL="457200" lvl="0" indent="-349250" algn="l" rtl="0">
              <a:lnSpc>
                <a:spcPct val="100000"/>
              </a:lnSpc>
              <a:spcBef>
                <a:spcPts val="1000"/>
              </a:spcBef>
              <a:spcAft>
                <a:spcPts val="1000"/>
              </a:spcAft>
              <a:buClr>
                <a:srgbClr val="595959"/>
              </a:buClr>
              <a:buSzPts val="1900"/>
              <a:buChar char="●"/>
            </a:pPr>
            <a:r>
              <a:rPr lang="en" sz="1900">
                <a:solidFill>
                  <a:srgbClr val="595959"/>
                </a:solidFill>
              </a:rPr>
              <a:t>Updated every 3 years: throughout 2025-2026, we are in the “2024 Code Adoption Cycle”</a:t>
            </a:r>
            <a:endParaRPr sz="1900">
              <a:solidFill>
                <a:srgbClr val="59595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6"/>
          <p:cNvSpPr txBox="1">
            <a:spLocks noGrp="1"/>
          </p:cNvSpPr>
          <p:nvPr>
            <p:ph type="title"/>
          </p:nvPr>
        </p:nvSpPr>
        <p:spPr>
          <a:xfrm>
            <a:off x="628650" y="273850"/>
            <a:ext cx="74616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WA State Building Code Council leads a rigorous code adoption process</a:t>
            </a:r>
            <a:endParaRPr/>
          </a:p>
        </p:txBody>
      </p:sp>
      <p:sp>
        <p:nvSpPr>
          <p:cNvPr id="562" name="Google Shape;562;p66"/>
          <p:cNvSpPr/>
          <p:nvPr/>
        </p:nvSpPr>
        <p:spPr>
          <a:xfrm rot="-984884">
            <a:off x="7096892" y="3013705"/>
            <a:ext cx="1116820" cy="5790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6"/>
          <p:cNvSpPr/>
          <p:nvPr/>
        </p:nvSpPr>
        <p:spPr>
          <a:xfrm rot="984884" flipH="1">
            <a:off x="6063278" y="3013705"/>
            <a:ext cx="1116820" cy="5790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6"/>
          <p:cNvSpPr/>
          <p:nvPr/>
        </p:nvSpPr>
        <p:spPr>
          <a:xfrm rot="-984884">
            <a:off x="5036629" y="3013705"/>
            <a:ext cx="1116820" cy="5790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6"/>
          <p:cNvSpPr/>
          <p:nvPr/>
        </p:nvSpPr>
        <p:spPr>
          <a:xfrm rot="984884" flipH="1">
            <a:off x="4005984" y="3013705"/>
            <a:ext cx="1116820" cy="5790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6"/>
          <p:cNvSpPr/>
          <p:nvPr/>
        </p:nvSpPr>
        <p:spPr>
          <a:xfrm rot="-984884">
            <a:off x="2983463" y="3013705"/>
            <a:ext cx="1116820" cy="5790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6"/>
          <p:cNvSpPr/>
          <p:nvPr/>
        </p:nvSpPr>
        <p:spPr>
          <a:xfrm rot="984884" flipH="1">
            <a:off x="1952807" y="3013705"/>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6"/>
          <p:cNvSpPr/>
          <p:nvPr/>
        </p:nvSpPr>
        <p:spPr>
          <a:xfrm rot="-984884">
            <a:off x="930286" y="3013705"/>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66"/>
          <p:cNvGrpSpPr/>
          <p:nvPr/>
        </p:nvGrpSpPr>
        <p:grpSpPr>
          <a:xfrm>
            <a:off x="2177540" y="3074513"/>
            <a:ext cx="1712700" cy="1230715"/>
            <a:chOff x="2114740" y="2543425"/>
            <a:chExt cx="1712700" cy="1230715"/>
          </a:xfrm>
        </p:grpSpPr>
        <p:sp>
          <p:nvSpPr>
            <p:cNvPr id="570" name="Google Shape;570;p66"/>
            <p:cNvSpPr txBox="1"/>
            <p:nvPr/>
          </p:nvSpPr>
          <p:spPr>
            <a:xfrm>
              <a:off x="2622642" y="2737212"/>
              <a:ext cx="696900" cy="2760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lt2"/>
                  </a:solidFill>
                  <a:latin typeface="Roboto"/>
                  <a:ea typeface="Roboto"/>
                  <a:cs typeface="Roboto"/>
                  <a:sym typeface="Roboto"/>
                </a:rPr>
                <a:t>Apr 2026*</a:t>
              </a:r>
              <a:endParaRPr sz="800" b="1">
                <a:solidFill>
                  <a:schemeClr val="lt2"/>
                </a:solidFill>
                <a:latin typeface="Roboto"/>
                <a:ea typeface="Roboto"/>
                <a:cs typeface="Roboto"/>
                <a:sym typeface="Roboto"/>
              </a:endParaRPr>
            </a:p>
          </p:txBody>
        </p:sp>
        <p:sp>
          <p:nvSpPr>
            <p:cNvPr id="571" name="Google Shape;571;p66"/>
            <p:cNvSpPr/>
            <p:nvPr/>
          </p:nvSpPr>
          <p:spPr>
            <a:xfrm rot="-1789476">
              <a:off x="2888080" y="2572699"/>
              <a:ext cx="160451" cy="160451"/>
            </a:xfrm>
            <a:prstGeom prst="ellipse">
              <a:avLst/>
            </a:prstGeom>
            <a:solidFill>
              <a:srgbClr val="701C7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6"/>
            <p:cNvSpPr/>
            <p:nvPr/>
          </p:nvSpPr>
          <p:spPr>
            <a:xfrm>
              <a:off x="2114740" y="3070640"/>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73" name="Google Shape;573;p66"/>
            <p:cNvSpPr txBox="1"/>
            <p:nvPr/>
          </p:nvSpPr>
          <p:spPr>
            <a:xfrm>
              <a:off x="2158990" y="3107840"/>
              <a:ext cx="1624200" cy="6246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lt2"/>
                  </a:solidFill>
                  <a:latin typeface="Roboto"/>
                  <a:ea typeface="Roboto"/>
                  <a:cs typeface="Roboto"/>
                  <a:sym typeface="Roboto"/>
                </a:rPr>
                <a:t>SBCC advances codes to public comment </a:t>
              </a:r>
              <a:endParaRPr sz="1100">
                <a:solidFill>
                  <a:schemeClr val="lt2"/>
                </a:solidFill>
              </a:endParaRPr>
            </a:p>
          </p:txBody>
        </p:sp>
        <p:sp>
          <p:nvSpPr>
            <p:cNvPr id="574" name="Google Shape;574;p66"/>
            <p:cNvSpPr/>
            <p:nvPr/>
          </p:nvSpPr>
          <p:spPr>
            <a:xfrm>
              <a:off x="2926090" y="3005991"/>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6"/>
          <p:cNvGrpSpPr/>
          <p:nvPr/>
        </p:nvGrpSpPr>
        <p:grpSpPr>
          <a:xfrm>
            <a:off x="4227940" y="3074513"/>
            <a:ext cx="1712700" cy="1230715"/>
            <a:chOff x="4165140" y="2543425"/>
            <a:chExt cx="1712700" cy="1230715"/>
          </a:xfrm>
        </p:grpSpPr>
        <p:sp>
          <p:nvSpPr>
            <p:cNvPr id="576" name="Google Shape;576;p66"/>
            <p:cNvSpPr/>
            <p:nvPr/>
          </p:nvSpPr>
          <p:spPr>
            <a:xfrm rot="-1789476">
              <a:off x="4941257" y="2572699"/>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6"/>
            <p:cNvSpPr txBox="1"/>
            <p:nvPr/>
          </p:nvSpPr>
          <p:spPr>
            <a:xfrm>
              <a:off x="4665124" y="2737213"/>
              <a:ext cx="8376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Roboto"/>
                  <a:ea typeface="Roboto"/>
                  <a:cs typeface="Roboto"/>
                  <a:sym typeface="Roboto"/>
                </a:rPr>
                <a:t>Aug 2026*</a:t>
              </a:r>
              <a:endParaRPr sz="800" b="1">
                <a:solidFill>
                  <a:srgbClr val="5E5E5E"/>
                </a:solidFill>
                <a:latin typeface="Roboto"/>
                <a:ea typeface="Roboto"/>
                <a:cs typeface="Roboto"/>
                <a:sym typeface="Roboto"/>
              </a:endParaRPr>
            </a:p>
          </p:txBody>
        </p:sp>
        <p:sp>
          <p:nvSpPr>
            <p:cNvPr id="578" name="Google Shape;578;p66"/>
            <p:cNvSpPr/>
            <p:nvPr/>
          </p:nvSpPr>
          <p:spPr>
            <a:xfrm>
              <a:off x="4165140" y="307064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79" name="Google Shape;579;p66"/>
            <p:cNvSpPr txBox="1"/>
            <p:nvPr/>
          </p:nvSpPr>
          <p:spPr>
            <a:xfrm>
              <a:off x="4209390" y="310784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a:solidFill>
                    <a:srgbClr val="5E5E5E"/>
                  </a:solidFill>
                  <a:latin typeface="Roboto"/>
                  <a:ea typeface="Roboto"/>
                  <a:cs typeface="Roboto"/>
                  <a:sym typeface="Roboto"/>
                </a:rPr>
                <a:t>SBCC reviews, votes on changes</a:t>
              </a:r>
              <a:endParaRPr sz="1200">
                <a:solidFill>
                  <a:srgbClr val="5E5E5E"/>
                </a:solidFill>
              </a:endParaRPr>
            </a:p>
          </p:txBody>
        </p:sp>
        <p:sp>
          <p:nvSpPr>
            <p:cNvPr id="580" name="Google Shape;580;p66"/>
            <p:cNvSpPr/>
            <p:nvPr/>
          </p:nvSpPr>
          <p:spPr>
            <a:xfrm>
              <a:off x="4976490"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66"/>
          <p:cNvGrpSpPr/>
          <p:nvPr/>
        </p:nvGrpSpPr>
        <p:grpSpPr>
          <a:xfrm>
            <a:off x="1140195" y="1752657"/>
            <a:ext cx="1712700" cy="1246754"/>
            <a:chOff x="1072790" y="1221570"/>
            <a:chExt cx="1712700" cy="1246754"/>
          </a:xfrm>
        </p:grpSpPr>
        <p:sp>
          <p:nvSpPr>
            <p:cNvPr id="582" name="Google Shape;582;p66"/>
            <p:cNvSpPr/>
            <p:nvPr/>
          </p:nvSpPr>
          <p:spPr>
            <a:xfrm>
              <a:off x="1072790" y="1221570"/>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3" name="Google Shape;583;p66"/>
            <p:cNvSpPr txBox="1"/>
            <p:nvPr/>
          </p:nvSpPr>
          <p:spPr>
            <a:xfrm>
              <a:off x="1413844" y="1986913"/>
              <a:ext cx="1026900" cy="2760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lt2"/>
                  </a:solidFill>
                  <a:latin typeface="Roboto"/>
                  <a:ea typeface="Roboto"/>
                  <a:cs typeface="Roboto"/>
                  <a:sym typeface="Roboto"/>
                </a:rPr>
                <a:t>Jan - Aug 2025</a:t>
              </a:r>
              <a:endParaRPr sz="800" b="1">
                <a:solidFill>
                  <a:schemeClr val="lt2"/>
                </a:solidFill>
                <a:latin typeface="Roboto"/>
                <a:ea typeface="Roboto"/>
                <a:cs typeface="Roboto"/>
                <a:sym typeface="Roboto"/>
              </a:endParaRPr>
            </a:p>
          </p:txBody>
        </p:sp>
        <p:sp>
          <p:nvSpPr>
            <p:cNvPr id="584" name="Google Shape;584;p66"/>
            <p:cNvSpPr/>
            <p:nvPr/>
          </p:nvSpPr>
          <p:spPr>
            <a:xfrm rot="10800000">
              <a:off x="1884115" y="1920663"/>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6"/>
            <p:cNvSpPr txBox="1"/>
            <p:nvPr/>
          </p:nvSpPr>
          <p:spPr>
            <a:xfrm>
              <a:off x="1117040" y="1258770"/>
              <a:ext cx="1624200" cy="6246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a:solidFill>
                    <a:schemeClr val="lt2"/>
                  </a:solidFill>
                  <a:latin typeface="Roboto"/>
                  <a:ea typeface="Roboto"/>
                  <a:cs typeface="Roboto"/>
                  <a:sym typeface="Roboto"/>
                </a:rPr>
                <a:t>Proposals are submitted; Technical Advisory Groups review </a:t>
              </a:r>
              <a:endParaRPr sz="1000">
                <a:solidFill>
                  <a:schemeClr val="lt2"/>
                </a:solidFill>
              </a:endParaRPr>
            </a:p>
          </p:txBody>
        </p:sp>
        <p:sp>
          <p:nvSpPr>
            <p:cNvPr id="586" name="Google Shape;586;p66"/>
            <p:cNvSpPr/>
            <p:nvPr/>
          </p:nvSpPr>
          <p:spPr>
            <a:xfrm rot="-1789476">
              <a:off x="1846080" y="2278597"/>
              <a:ext cx="160451" cy="160451"/>
            </a:xfrm>
            <a:prstGeom prst="ellipse">
              <a:avLst/>
            </a:prstGeom>
            <a:solidFill>
              <a:srgbClr val="701C7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66"/>
          <p:cNvGrpSpPr/>
          <p:nvPr/>
        </p:nvGrpSpPr>
        <p:grpSpPr>
          <a:xfrm>
            <a:off x="3185940" y="1752657"/>
            <a:ext cx="1712700" cy="1246754"/>
            <a:chOff x="3123140" y="1221570"/>
            <a:chExt cx="1712700" cy="1246754"/>
          </a:xfrm>
        </p:grpSpPr>
        <p:sp>
          <p:nvSpPr>
            <p:cNvPr id="588" name="Google Shape;588;p66"/>
            <p:cNvSpPr/>
            <p:nvPr/>
          </p:nvSpPr>
          <p:spPr>
            <a:xfrm rot="-1789476">
              <a:off x="389925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6"/>
            <p:cNvSpPr txBox="1"/>
            <p:nvPr/>
          </p:nvSpPr>
          <p:spPr>
            <a:xfrm>
              <a:off x="3421325" y="1986913"/>
              <a:ext cx="10878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Roboto"/>
                  <a:ea typeface="Roboto"/>
                  <a:cs typeface="Roboto"/>
                  <a:sym typeface="Roboto"/>
                </a:rPr>
                <a:t>May - Jun  2026*</a:t>
              </a:r>
              <a:endParaRPr sz="800" b="1">
                <a:solidFill>
                  <a:srgbClr val="5E5E5E"/>
                </a:solidFill>
                <a:latin typeface="Roboto"/>
                <a:ea typeface="Roboto"/>
                <a:cs typeface="Roboto"/>
                <a:sym typeface="Roboto"/>
              </a:endParaRPr>
            </a:p>
          </p:txBody>
        </p:sp>
        <p:sp>
          <p:nvSpPr>
            <p:cNvPr id="590" name="Google Shape;590;p66"/>
            <p:cNvSpPr/>
            <p:nvPr/>
          </p:nvSpPr>
          <p:spPr>
            <a:xfrm>
              <a:off x="3123140" y="122157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1" name="Google Shape;591;p66"/>
            <p:cNvSpPr/>
            <p:nvPr/>
          </p:nvSpPr>
          <p:spPr>
            <a:xfrm rot="10800000">
              <a:off x="3934465"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6"/>
            <p:cNvSpPr txBox="1"/>
            <p:nvPr/>
          </p:nvSpPr>
          <p:spPr>
            <a:xfrm>
              <a:off x="3167390" y="125877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a:solidFill>
                    <a:srgbClr val="5E5E5E"/>
                  </a:solidFill>
                  <a:latin typeface="Roboto"/>
                  <a:ea typeface="Roboto"/>
                  <a:cs typeface="Roboto"/>
                  <a:sym typeface="Roboto"/>
                </a:rPr>
                <a:t>Public provides comment</a:t>
              </a:r>
              <a:endParaRPr sz="1200">
                <a:solidFill>
                  <a:srgbClr val="5E5E5E"/>
                </a:solidFill>
              </a:endParaRPr>
            </a:p>
          </p:txBody>
        </p:sp>
      </p:grpSp>
      <p:grpSp>
        <p:nvGrpSpPr>
          <p:cNvPr id="593" name="Google Shape;593;p66"/>
          <p:cNvGrpSpPr/>
          <p:nvPr/>
        </p:nvGrpSpPr>
        <p:grpSpPr>
          <a:xfrm>
            <a:off x="5253495" y="1752657"/>
            <a:ext cx="1712700" cy="1246754"/>
            <a:chOff x="5201245" y="1221570"/>
            <a:chExt cx="1712700" cy="1246754"/>
          </a:xfrm>
        </p:grpSpPr>
        <p:sp>
          <p:nvSpPr>
            <p:cNvPr id="594" name="Google Shape;594;p66"/>
            <p:cNvSpPr/>
            <p:nvPr/>
          </p:nvSpPr>
          <p:spPr>
            <a:xfrm rot="-1789476">
              <a:off x="597764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6"/>
            <p:cNvSpPr txBox="1"/>
            <p:nvPr/>
          </p:nvSpPr>
          <p:spPr>
            <a:xfrm>
              <a:off x="5529575" y="1986913"/>
              <a:ext cx="10878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Roboto"/>
                  <a:ea typeface="Roboto"/>
                  <a:cs typeface="Roboto"/>
                  <a:sym typeface="Roboto"/>
                </a:rPr>
                <a:t>Jan - Apr 2027</a:t>
              </a:r>
              <a:endParaRPr sz="800" b="1">
                <a:solidFill>
                  <a:srgbClr val="5E5E5E"/>
                </a:solidFill>
                <a:latin typeface="Roboto"/>
                <a:ea typeface="Roboto"/>
                <a:cs typeface="Roboto"/>
                <a:sym typeface="Roboto"/>
              </a:endParaRPr>
            </a:p>
          </p:txBody>
        </p:sp>
        <p:sp>
          <p:nvSpPr>
            <p:cNvPr id="596" name="Google Shape;596;p66"/>
            <p:cNvSpPr/>
            <p:nvPr/>
          </p:nvSpPr>
          <p:spPr>
            <a:xfrm>
              <a:off x="5201245" y="122157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7" name="Google Shape;597;p66"/>
            <p:cNvSpPr/>
            <p:nvPr/>
          </p:nvSpPr>
          <p:spPr>
            <a:xfrm rot="10800000">
              <a:off x="6012570"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6"/>
            <p:cNvSpPr txBox="1"/>
            <p:nvPr/>
          </p:nvSpPr>
          <p:spPr>
            <a:xfrm>
              <a:off x="5245495" y="125877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rgbClr val="5E5E5E"/>
                  </a:solidFill>
                  <a:latin typeface="Roboto"/>
                  <a:ea typeface="Roboto"/>
                  <a:cs typeface="Roboto"/>
                  <a:sym typeface="Roboto"/>
                </a:rPr>
                <a:t>Code sits through legislative session</a:t>
              </a:r>
              <a:endParaRPr sz="1100">
                <a:solidFill>
                  <a:srgbClr val="5E5E5E"/>
                </a:solidFill>
              </a:endParaRPr>
            </a:p>
          </p:txBody>
        </p:sp>
      </p:grpSp>
      <p:grpSp>
        <p:nvGrpSpPr>
          <p:cNvPr id="599" name="Google Shape;599;p66"/>
          <p:cNvGrpSpPr/>
          <p:nvPr/>
        </p:nvGrpSpPr>
        <p:grpSpPr>
          <a:xfrm>
            <a:off x="6278353" y="3074513"/>
            <a:ext cx="1712700" cy="1230715"/>
            <a:chOff x="6282830" y="2543425"/>
            <a:chExt cx="1712700" cy="1230715"/>
          </a:xfrm>
        </p:grpSpPr>
        <p:sp>
          <p:nvSpPr>
            <p:cNvPr id="600" name="Google Shape;600;p66"/>
            <p:cNvSpPr/>
            <p:nvPr/>
          </p:nvSpPr>
          <p:spPr>
            <a:xfrm rot="-1789476">
              <a:off x="7058947" y="2572699"/>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6"/>
            <p:cNvSpPr txBox="1"/>
            <p:nvPr/>
          </p:nvSpPr>
          <p:spPr>
            <a:xfrm>
              <a:off x="6741677" y="2737213"/>
              <a:ext cx="7884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Roboto"/>
                  <a:ea typeface="Roboto"/>
                  <a:cs typeface="Roboto"/>
                  <a:sym typeface="Roboto"/>
                </a:rPr>
                <a:t>May 3, 2027</a:t>
              </a:r>
              <a:endParaRPr sz="800" b="1">
                <a:solidFill>
                  <a:srgbClr val="5E5E5E"/>
                </a:solidFill>
                <a:latin typeface="Roboto"/>
                <a:ea typeface="Roboto"/>
                <a:cs typeface="Roboto"/>
                <a:sym typeface="Roboto"/>
              </a:endParaRPr>
            </a:p>
          </p:txBody>
        </p:sp>
        <p:sp>
          <p:nvSpPr>
            <p:cNvPr id="602" name="Google Shape;602;p66"/>
            <p:cNvSpPr/>
            <p:nvPr/>
          </p:nvSpPr>
          <p:spPr>
            <a:xfrm>
              <a:off x="6282830" y="307064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03" name="Google Shape;603;p66"/>
            <p:cNvSpPr txBox="1"/>
            <p:nvPr/>
          </p:nvSpPr>
          <p:spPr>
            <a:xfrm>
              <a:off x="6327080" y="310784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rgbClr val="5E5E5E"/>
                  </a:solidFill>
                  <a:latin typeface="Roboto"/>
                  <a:ea typeface="Roboto"/>
                  <a:cs typeface="Roboto"/>
                  <a:sym typeface="Roboto"/>
                </a:rPr>
                <a:t>2024 WA State Energy Code implemented</a:t>
              </a:r>
              <a:endParaRPr sz="1100">
                <a:solidFill>
                  <a:srgbClr val="5E5E5E"/>
                </a:solidFill>
              </a:endParaRPr>
            </a:p>
          </p:txBody>
        </p:sp>
        <p:sp>
          <p:nvSpPr>
            <p:cNvPr id="604" name="Google Shape;604;p66"/>
            <p:cNvSpPr/>
            <p:nvPr/>
          </p:nvSpPr>
          <p:spPr>
            <a:xfrm>
              <a:off x="7094180"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66"/>
          <p:cNvSpPr txBox="1"/>
          <p:nvPr/>
        </p:nvSpPr>
        <p:spPr>
          <a:xfrm>
            <a:off x="944800" y="4612200"/>
            <a:ext cx="7710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latin typeface="Roboto"/>
                <a:ea typeface="Roboto"/>
                <a:cs typeface="Roboto"/>
                <a:sym typeface="Roboto"/>
              </a:rPr>
              <a:t>*currently tentative</a:t>
            </a:r>
            <a:endParaRPr sz="1200" i="1">
              <a:solidFill>
                <a:schemeClr val="dk2"/>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7"/>
          <p:cNvSpPr txBox="1"/>
          <p:nvPr/>
        </p:nvSpPr>
        <p:spPr>
          <a:xfrm>
            <a:off x="5211175" y="4273350"/>
            <a:ext cx="395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Roboto"/>
              <a:ea typeface="Roboto"/>
              <a:cs typeface="Roboto"/>
              <a:sym typeface="Roboto"/>
            </a:endParaRPr>
          </a:p>
        </p:txBody>
      </p:sp>
      <p:sp>
        <p:nvSpPr>
          <p:cNvPr id="611" name="Google Shape;611;p67"/>
          <p:cNvSpPr txBox="1">
            <a:spLocks noGrp="1"/>
          </p:cNvSpPr>
          <p:nvPr>
            <p:ph type="body" idx="2"/>
          </p:nvPr>
        </p:nvSpPr>
        <p:spPr>
          <a:xfrm>
            <a:off x="5915200" y="1290500"/>
            <a:ext cx="3069300" cy="37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Build smart from the start</a:t>
            </a:r>
            <a:endParaRPr sz="1800"/>
          </a:p>
          <a:p>
            <a:pPr marL="457200" lvl="0" indent="-342900" algn="l" rtl="0">
              <a:spcBef>
                <a:spcPts val="1000"/>
              </a:spcBef>
              <a:spcAft>
                <a:spcPts val="0"/>
              </a:spcAft>
              <a:buSzPts val="1800"/>
              <a:buChar char="●"/>
            </a:pPr>
            <a:r>
              <a:rPr lang="en" sz="1800"/>
              <a:t>Meet legislative efficiency mandates </a:t>
            </a:r>
            <a:endParaRPr sz="1800"/>
          </a:p>
          <a:p>
            <a:pPr marL="457200" lvl="0" indent="-342900" algn="l" rtl="0">
              <a:spcBef>
                <a:spcPts val="1000"/>
              </a:spcBef>
              <a:spcAft>
                <a:spcPts val="0"/>
              </a:spcAft>
              <a:buSzPts val="1800"/>
              <a:buChar char="●"/>
            </a:pPr>
            <a:r>
              <a:rPr lang="en" sz="1800"/>
              <a:t>Blueprint for the nation </a:t>
            </a:r>
            <a:endParaRPr sz="1800"/>
          </a:p>
          <a:p>
            <a:pPr marL="457200" lvl="0" indent="-342900" algn="l" rtl="0">
              <a:spcBef>
                <a:spcPts val="1000"/>
              </a:spcBef>
              <a:spcAft>
                <a:spcPts val="1000"/>
              </a:spcAft>
              <a:buSzPts val="1800"/>
              <a:buChar char="●"/>
            </a:pPr>
            <a:r>
              <a:rPr lang="en" sz="1900"/>
              <a:t>We only have 2 cycles to go</a:t>
            </a:r>
            <a:endParaRPr sz="1600"/>
          </a:p>
        </p:txBody>
      </p:sp>
      <p:sp>
        <p:nvSpPr>
          <p:cNvPr id="612" name="Google Shape;612;p67"/>
          <p:cNvSpPr txBox="1">
            <a:spLocks noGrp="1"/>
          </p:cNvSpPr>
          <p:nvPr>
            <p:ph type="title"/>
          </p:nvPr>
        </p:nvSpPr>
        <p:spPr>
          <a:xfrm>
            <a:off x="628650" y="273844"/>
            <a:ext cx="7886700" cy="99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3100"/>
              <a:t>Where are we trying to go?</a:t>
            </a:r>
            <a:endParaRPr sz="3100"/>
          </a:p>
        </p:txBody>
      </p:sp>
      <p:pic>
        <p:nvPicPr>
          <p:cNvPr id="613" name="Google Shape;613;p67" title="Screenshot 2026-01-28 at 1.21.46 PM.png"/>
          <p:cNvPicPr preferRelativeResize="0"/>
          <p:nvPr/>
        </p:nvPicPr>
        <p:blipFill>
          <a:blip r:embed="rId3">
            <a:alphaModFix/>
          </a:blip>
          <a:stretch>
            <a:fillRect/>
          </a:stretch>
        </p:blipFill>
        <p:spPr>
          <a:xfrm>
            <a:off x="250690" y="1138775"/>
            <a:ext cx="5733474" cy="3901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2024 Commercial Code</a:t>
            </a:r>
            <a:endParaRPr sz="3320"/>
          </a:p>
        </p:txBody>
      </p:sp>
      <p:graphicFrame>
        <p:nvGraphicFramePr>
          <p:cNvPr id="619" name="Google Shape;619;p68"/>
          <p:cNvGraphicFramePr/>
          <p:nvPr/>
        </p:nvGraphicFramePr>
        <p:xfrm>
          <a:off x="311700" y="1859825"/>
          <a:ext cx="8520600" cy="2897512"/>
        </p:xfrm>
        <a:graphic>
          <a:graphicData uri="http://schemas.openxmlformats.org/drawingml/2006/table">
            <a:tbl>
              <a:tblPr>
                <a:noFill/>
                <a:tableStyleId>{0491837A-4A53-4AB4-B6B2-CBC1FDABD036}</a:tableStyleId>
              </a:tblPr>
              <a:tblGrid>
                <a:gridCol w="2044400">
                  <a:extLst>
                    <a:ext uri="{9D8B030D-6E8A-4147-A177-3AD203B41FA5}">
                      <a16:colId xmlns:a16="http://schemas.microsoft.com/office/drawing/2014/main" val="20000"/>
                    </a:ext>
                  </a:extLst>
                </a:gridCol>
                <a:gridCol w="531700">
                  <a:extLst>
                    <a:ext uri="{9D8B030D-6E8A-4147-A177-3AD203B41FA5}">
                      <a16:colId xmlns:a16="http://schemas.microsoft.com/office/drawing/2014/main" val="20001"/>
                    </a:ext>
                  </a:extLst>
                </a:gridCol>
                <a:gridCol w="4697125">
                  <a:extLst>
                    <a:ext uri="{9D8B030D-6E8A-4147-A177-3AD203B41FA5}">
                      <a16:colId xmlns:a16="http://schemas.microsoft.com/office/drawing/2014/main" val="20002"/>
                    </a:ext>
                  </a:extLst>
                </a:gridCol>
                <a:gridCol w="1247375">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Proposal</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Description</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Required?</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AC to heat pump replacement</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209</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Replacement of small rooftop A/C units with heat pumps when they fail</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No</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High-performance equipment replacement</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268</a:t>
                      </a:r>
                      <a:endParaRPr sz="1600">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&amp; 270</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Replacement of HVAC and water heating with heat pumps when fail</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No</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HPHW capacity increase*</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268</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Heat pump hot water heaters in new buildings sized for 100% of building’s needs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620" name="Google Shape;620;p68"/>
          <p:cNvSpPr txBox="1"/>
          <p:nvPr/>
        </p:nvSpPr>
        <p:spPr>
          <a:xfrm>
            <a:off x="311700" y="1132825"/>
            <a:ext cx="720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2"/>
                </a:solidFill>
                <a:latin typeface="Roboto"/>
                <a:ea typeface="Roboto"/>
                <a:cs typeface="Roboto"/>
                <a:sym typeface="Roboto"/>
              </a:rPr>
              <a:t>Proposals supported by Shift Zero </a:t>
            </a:r>
            <a:endParaRPr sz="2100" b="1" i="1">
              <a:solidFill>
                <a:schemeClr val="dk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2024 Commercial Code (continued)</a:t>
            </a:r>
            <a:endParaRPr sz="3320"/>
          </a:p>
        </p:txBody>
      </p:sp>
      <p:graphicFrame>
        <p:nvGraphicFramePr>
          <p:cNvPr id="626" name="Google Shape;626;p69"/>
          <p:cNvGraphicFramePr/>
          <p:nvPr/>
        </p:nvGraphicFramePr>
        <p:xfrm>
          <a:off x="311700" y="1859825"/>
          <a:ext cx="8520600" cy="2336680"/>
        </p:xfrm>
        <a:graphic>
          <a:graphicData uri="http://schemas.openxmlformats.org/drawingml/2006/table">
            <a:tbl>
              <a:tblPr>
                <a:noFill/>
                <a:tableStyleId>{0491837A-4A53-4AB4-B6B2-CBC1FDABD036}</a:tableStyleId>
              </a:tblPr>
              <a:tblGrid>
                <a:gridCol w="2044400">
                  <a:extLst>
                    <a:ext uri="{9D8B030D-6E8A-4147-A177-3AD203B41FA5}">
                      <a16:colId xmlns:a16="http://schemas.microsoft.com/office/drawing/2014/main" val="20000"/>
                    </a:ext>
                  </a:extLst>
                </a:gridCol>
                <a:gridCol w="531700">
                  <a:extLst>
                    <a:ext uri="{9D8B030D-6E8A-4147-A177-3AD203B41FA5}">
                      <a16:colId xmlns:a16="http://schemas.microsoft.com/office/drawing/2014/main" val="20001"/>
                    </a:ext>
                  </a:extLst>
                </a:gridCol>
                <a:gridCol w="4697125">
                  <a:extLst>
                    <a:ext uri="{9D8B030D-6E8A-4147-A177-3AD203B41FA5}">
                      <a16:colId xmlns:a16="http://schemas.microsoft.com/office/drawing/2014/main" val="20002"/>
                    </a:ext>
                  </a:extLst>
                </a:gridCol>
                <a:gridCol w="1247375">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Proposal</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Description</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Required?</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Electric readiness</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263</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Electric infrastructure in commercial kitchens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Fossil fuel compliance path</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279</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Combination of fossil fuel compliance path with prescriptive path</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Removing CMU wall exemption*</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264</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Insulation requirements for concrete masonry units (CMU) walls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627" name="Google Shape;627;p69"/>
          <p:cNvSpPr txBox="1"/>
          <p:nvPr/>
        </p:nvSpPr>
        <p:spPr>
          <a:xfrm>
            <a:off x="311700" y="1132825"/>
            <a:ext cx="720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2"/>
                </a:solidFill>
                <a:latin typeface="Roboto"/>
                <a:ea typeface="Roboto"/>
                <a:cs typeface="Roboto"/>
                <a:sym typeface="Roboto"/>
              </a:rPr>
              <a:t>Proposals supported by Shift Zero </a:t>
            </a:r>
            <a:endParaRPr sz="2100" b="1" i="1">
              <a:solidFill>
                <a:schemeClr val="dk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2024 Commercial Code (continued)</a:t>
            </a:r>
            <a:endParaRPr sz="3320"/>
          </a:p>
        </p:txBody>
      </p:sp>
      <p:graphicFrame>
        <p:nvGraphicFramePr>
          <p:cNvPr id="633" name="Google Shape;633;p70"/>
          <p:cNvGraphicFramePr/>
          <p:nvPr/>
        </p:nvGraphicFramePr>
        <p:xfrm>
          <a:off x="311700" y="1859825"/>
          <a:ext cx="8520600" cy="3061058"/>
        </p:xfrm>
        <a:graphic>
          <a:graphicData uri="http://schemas.openxmlformats.org/drawingml/2006/table">
            <a:tbl>
              <a:tblPr>
                <a:noFill/>
                <a:tableStyleId>{0491837A-4A53-4AB4-B6B2-CBC1FDABD036}</a:tableStyleId>
              </a:tblPr>
              <a:tblGrid>
                <a:gridCol w="2044400">
                  <a:extLst>
                    <a:ext uri="{9D8B030D-6E8A-4147-A177-3AD203B41FA5}">
                      <a16:colId xmlns:a16="http://schemas.microsoft.com/office/drawing/2014/main" val="20000"/>
                    </a:ext>
                  </a:extLst>
                </a:gridCol>
                <a:gridCol w="531700">
                  <a:extLst>
                    <a:ext uri="{9D8B030D-6E8A-4147-A177-3AD203B41FA5}">
                      <a16:colId xmlns:a16="http://schemas.microsoft.com/office/drawing/2014/main" val="20001"/>
                    </a:ext>
                  </a:extLst>
                </a:gridCol>
                <a:gridCol w="4697125">
                  <a:extLst>
                    <a:ext uri="{9D8B030D-6E8A-4147-A177-3AD203B41FA5}">
                      <a16:colId xmlns:a16="http://schemas.microsoft.com/office/drawing/2014/main" val="20002"/>
                    </a:ext>
                  </a:extLst>
                </a:gridCol>
                <a:gridCol w="1247375">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Proposal</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Description</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Required?</a:t>
                      </a:r>
                      <a:endParaRPr sz="1600" b="1">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Window glazing</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176</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20% of window space in a building to have triple glazing</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EnergyStar appliances</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173</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New cooking appliances in new commercial kitchens to be EnergyStar rated</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Interior LPA</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234</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9% reduction in lighting power allowance (LPA)</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Water pipe insulation</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269</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1” thickness added to pipe insulation minimum for circulating domestic hot water loop piping</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4"/>
                  </a:ext>
                </a:extLst>
              </a:tr>
            </a:tbl>
          </a:graphicData>
        </a:graphic>
      </p:graphicFrame>
      <p:sp>
        <p:nvSpPr>
          <p:cNvPr id="634" name="Google Shape;634;p70"/>
          <p:cNvSpPr txBox="1"/>
          <p:nvPr/>
        </p:nvSpPr>
        <p:spPr>
          <a:xfrm>
            <a:off x="311700" y="1132825"/>
            <a:ext cx="720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2"/>
                </a:solidFill>
                <a:latin typeface="Roboto"/>
                <a:ea typeface="Roboto"/>
                <a:cs typeface="Roboto"/>
                <a:sym typeface="Roboto"/>
              </a:rPr>
              <a:t>Proposals supported by Shift Zero </a:t>
            </a:r>
            <a:endParaRPr sz="2100" b="1" i="1">
              <a:solidFill>
                <a:schemeClr val="dk2"/>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2024 Residential Code</a:t>
            </a:r>
            <a:endParaRPr sz="3320"/>
          </a:p>
        </p:txBody>
      </p:sp>
      <p:graphicFrame>
        <p:nvGraphicFramePr>
          <p:cNvPr id="640" name="Google Shape;640;p71"/>
          <p:cNvGraphicFramePr/>
          <p:nvPr/>
        </p:nvGraphicFramePr>
        <p:xfrm>
          <a:off x="311700" y="1859825"/>
          <a:ext cx="8520600" cy="1892718"/>
        </p:xfrm>
        <a:graphic>
          <a:graphicData uri="http://schemas.openxmlformats.org/drawingml/2006/table">
            <a:tbl>
              <a:tblPr>
                <a:noFill/>
                <a:tableStyleId>{0491837A-4A53-4AB4-B6B2-CBC1FDABD036}</a:tableStyleId>
              </a:tblPr>
              <a:tblGrid>
                <a:gridCol w="2044400">
                  <a:extLst>
                    <a:ext uri="{9D8B030D-6E8A-4147-A177-3AD203B41FA5}">
                      <a16:colId xmlns:a16="http://schemas.microsoft.com/office/drawing/2014/main" val="20000"/>
                    </a:ext>
                  </a:extLst>
                </a:gridCol>
                <a:gridCol w="531700">
                  <a:extLst>
                    <a:ext uri="{9D8B030D-6E8A-4147-A177-3AD203B41FA5}">
                      <a16:colId xmlns:a16="http://schemas.microsoft.com/office/drawing/2014/main" val="20001"/>
                    </a:ext>
                  </a:extLst>
                </a:gridCol>
                <a:gridCol w="4697125">
                  <a:extLst>
                    <a:ext uri="{9D8B030D-6E8A-4147-A177-3AD203B41FA5}">
                      <a16:colId xmlns:a16="http://schemas.microsoft.com/office/drawing/2014/main" val="20002"/>
                    </a:ext>
                  </a:extLst>
                </a:gridCol>
                <a:gridCol w="1247375">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Proposal</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Description</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Required?</a:t>
                      </a:r>
                      <a:endParaRPr sz="1600" b="1">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AC to heat pump replacement</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019</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Replacement of central ducted A/C systems with heat pumps when they fail</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No</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Electric readiness</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018</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Electric infrastructure near water heating, dryers, or cooking</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bl>
          </a:graphicData>
        </a:graphic>
      </p:graphicFrame>
      <p:sp>
        <p:nvSpPr>
          <p:cNvPr id="641" name="Google Shape;641;p71"/>
          <p:cNvSpPr txBox="1"/>
          <p:nvPr/>
        </p:nvSpPr>
        <p:spPr>
          <a:xfrm>
            <a:off x="311700" y="1132825"/>
            <a:ext cx="720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2"/>
                </a:solidFill>
                <a:latin typeface="Roboto"/>
                <a:ea typeface="Roboto"/>
                <a:cs typeface="Roboto"/>
                <a:sym typeface="Roboto"/>
              </a:rPr>
              <a:t>Proposals supported by Shift Zero </a:t>
            </a:r>
            <a:endParaRPr sz="2100" b="1" i="1">
              <a:solidFill>
                <a:schemeClr val="dk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2024 Residential Code (Credits Table)</a:t>
            </a:r>
            <a:endParaRPr sz="3320"/>
          </a:p>
        </p:txBody>
      </p:sp>
      <p:graphicFrame>
        <p:nvGraphicFramePr>
          <p:cNvPr id="647" name="Google Shape;647;p72"/>
          <p:cNvGraphicFramePr/>
          <p:nvPr/>
        </p:nvGraphicFramePr>
        <p:xfrm>
          <a:off x="311700" y="1859825"/>
          <a:ext cx="8520600" cy="2944188"/>
        </p:xfrm>
        <a:graphic>
          <a:graphicData uri="http://schemas.openxmlformats.org/drawingml/2006/table">
            <a:tbl>
              <a:tblPr>
                <a:noFill/>
                <a:tableStyleId>{0491837A-4A53-4AB4-B6B2-CBC1FDABD036}</a:tableStyleId>
              </a:tblPr>
              <a:tblGrid>
                <a:gridCol w="2477525">
                  <a:extLst>
                    <a:ext uri="{9D8B030D-6E8A-4147-A177-3AD203B41FA5}">
                      <a16:colId xmlns:a16="http://schemas.microsoft.com/office/drawing/2014/main" val="20000"/>
                    </a:ext>
                  </a:extLst>
                </a:gridCol>
                <a:gridCol w="671150">
                  <a:extLst>
                    <a:ext uri="{9D8B030D-6E8A-4147-A177-3AD203B41FA5}">
                      <a16:colId xmlns:a16="http://schemas.microsoft.com/office/drawing/2014/main" val="20001"/>
                    </a:ext>
                  </a:extLst>
                </a:gridCol>
                <a:gridCol w="5371925">
                  <a:extLst>
                    <a:ext uri="{9D8B030D-6E8A-4147-A177-3AD203B41FA5}">
                      <a16:colId xmlns:a16="http://schemas.microsoft.com/office/drawing/2014/main" val="20002"/>
                    </a:ext>
                  </a:extLst>
                </a:gridCol>
              </a:tblGrid>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Proposal</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Description</a:t>
                      </a:r>
                      <a:endParaRPr sz="1600" b="1">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House size</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035</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10 house size categories, increased credits for largest</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Window insulation</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036</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Decrease in U-factor from 0.28 to 0.27</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Maximum air leakage</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037</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Decrease in air changes per hour (ACH) from 4.0 to 3.0</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Balanced ventilation for heat recovery</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038</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Balanced ventilation for new homes in eastern Washington</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Duct spaces</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034</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Heating and cooling ducts in conditioned space</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5"/>
                  </a:ext>
                </a:extLst>
              </a:tr>
            </a:tbl>
          </a:graphicData>
        </a:graphic>
      </p:graphicFrame>
      <p:sp>
        <p:nvSpPr>
          <p:cNvPr id="648" name="Google Shape;648;p72"/>
          <p:cNvSpPr txBox="1"/>
          <p:nvPr/>
        </p:nvSpPr>
        <p:spPr>
          <a:xfrm>
            <a:off x="311700" y="1132825"/>
            <a:ext cx="720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2"/>
                </a:solidFill>
                <a:latin typeface="Roboto"/>
                <a:ea typeface="Roboto"/>
                <a:cs typeface="Roboto"/>
                <a:sym typeface="Roboto"/>
              </a:rPr>
              <a:t>Proposals supported by Shift Zero </a:t>
            </a:r>
            <a:endParaRPr sz="2100" b="1" i="1">
              <a:solidFill>
                <a:schemeClr val="dk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5"/>
          <p:cNvSpPr txBox="1">
            <a:spLocks noGrp="1"/>
          </p:cNvSpPr>
          <p:nvPr>
            <p:ph type="title"/>
          </p:nvPr>
        </p:nvSpPr>
        <p:spPr>
          <a:xfrm>
            <a:off x="311700" y="445025"/>
            <a:ext cx="724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Agenda</a:t>
            </a:r>
            <a:endParaRPr sz="3320"/>
          </a:p>
        </p:txBody>
      </p:sp>
      <p:sp>
        <p:nvSpPr>
          <p:cNvPr id="481" name="Google Shape;481;p55"/>
          <p:cNvSpPr txBox="1">
            <a:spLocks noGrp="1"/>
          </p:cNvSpPr>
          <p:nvPr>
            <p:ph type="body" idx="1"/>
          </p:nvPr>
        </p:nvSpPr>
        <p:spPr>
          <a:xfrm>
            <a:off x="311700" y="1118550"/>
            <a:ext cx="4842600" cy="3880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a:p>
          <a:p>
            <a:pPr marL="457200" lvl="0" indent="-342900" algn="l" rtl="0">
              <a:lnSpc>
                <a:spcPct val="100000"/>
              </a:lnSpc>
              <a:spcBef>
                <a:spcPts val="1000"/>
              </a:spcBef>
              <a:spcAft>
                <a:spcPts val="0"/>
              </a:spcAft>
              <a:buSzPts val="1800"/>
              <a:buChar char="●"/>
            </a:pPr>
            <a:r>
              <a:rPr lang="en"/>
              <a:t>Shift Zero Intro</a:t>
            </a:r>
            <a:endParaRPr/>
          </a:p>
          <a:p>
            <a:pPr marL="457200" lvl="0" indent="-342900" algn="l" rtl="0">
              <a:lnSpc>
                <a:spcPct val="100000"/>
              </a:lnSpc>
              <a:spcBef>
                <a:spcPts val="1000"/>
              </a:spcBef>
              <a:spcAft>
                <a:spcPts val="0"/>
              </a:spcAft>
              <a:buSzPts val="1800"/>
              <a:buChar char="●"/>
            </a:pPr>
            <a:r>
              <a:rPr lang="en"/>
              <a:t>Buildings &amp; Washington’s Clean Energy Transition</a:t>
            </a:r>
            <a:endParaRPr/>
          </a:p>
          <a:p>
            <a:pPr marL="457200" lvl="0" indent="-342900" algn="l" rtl="0">
              <a:lnSpc>
                <a:spcPct val="100000"/>
              </a:lnSpc>
              <a:spcBef>
                <a:spcPts val="1000"/>
              </a:spcBef>
              <a:spcAft>
                <a:spcPts val="0"/>
              </a:spcAft>
              <a:buSzPts val="1800"/>
              <a:buChar char="●"/>
            </a:pPr>
            <a:r>
              <a:rPr lang="en"/>
              <a:t>2024 WA State Energy Code &amp; IBC Update</a:t>
            </a:r>
            <a:endParaRPr/>
          </a:p>
          <a:p>
            <a:pPr marL="457200" lvl="0" indent="-342900" algn="l" rtl="0">
              <a:lnSpc>
                <a:spcPct val="100000"/>
              </a:lnSpc>
              <a:spcBef>
                <a:spcPts val="1000"/>
              </a:spcBef>
              <a:spcAft>
                <a:spcPts val="0"/>
              </a:spcAft>
              <a:buSzPts val="1800"/>
              <a:buChar char="●"/>
            </a:pPr>
            <a:r>
              <a:rPr lang="en"/>
              <a:t>Future of Code Advocacy</a:t>
            </a:r>
            <a:endParaRPr/>
          </a:p>
          <a:p>
            <a:pPr marL="457200" lvl="0" indent="-342900" algn="l" rtl="0">
              <a:lnSpc>
                <a:spcPct val="100000"/>
              </a:lnSpc>
              <a:spcBef>
                <a:spcPts val="1000"/>
              </a:spcBef>
              <a:spcAft>
                <a:spcPts val="0"/>
              </a:spcAft>
              <a:buSzPts val="1800"/>
              <a:buChar char="●"/>
            </a:pPr>
            <a:r>
              <a:rPr lang="en"/>
              <a:t>Legislative Session</a:t>
            </a:r>
            <a:endParaRPr/>
          </a:p>
          <a:p>
            <a:pPr marL="457200" lvl="0" indent="-342900" algn="l" rtl="0">
              <a:lnSpc>
                <a:spcPct val="100000"/>
              </a:lnSpc>
              <a:spcBef>
                <a:spcPts val="1000"/>
              </a:spcBef>
              <a:spcAft>
                <a:spcPts val="0"/>
              </a:spcAft>
              <a:buSzPts val="1800"/>
              <a:buChar char="●"/>
            </a:pPr>
            <a:r>
              <a:rPr lang="en"/>
              <a:t>Calls to Action</a:t>
            </a:r>
            <a:endParaRPr/>
          </a:p>
          <a:p>
            <a:pPr marL="457200" lvl="0" indent="-342900" algn="l" rtl="0">
              <a:lnSpc>
                <a:spcPct val="100000"/>
              </a:lnSpc>
              <a:spcBef>
                <a:spcPts val="1000"/>
              </a:spcBef>
              <a:spcAft>
                <a:spcPts val="1000"/>
              </a:spcAft>
              <a:buSzPts val="1800"/>
              <a:buChar char="●"/>
            </a:pPr>
            <a:r>
              <a:rPr lang="en"/>
              <a:t>Q&amp;A</a:t>
            </a:r>
            <a:endParaRPr/>
          </a:p>
        </p:txBody>
      </p:sp>
      <p:pic>
        <p:nvPicPr>
          <p:cNvPr id="482" name="Google Shape;482;p55"/>
          <p:cNvPicPr preferRelativeResize="0"/>
          <p:nvPr/>
        </p:nvPicPr>
        <p:blipFill>
          <a:blip r:embed="rId3">
            <a:alphaModFix/>
          </a:blip>
          <a:stretch>
            <a:fillRect/>
          </a:stretch>
        </p:blipFill>
        <p:spPr>
          <a:xfrm>
            <a:off x="5003453" y="1121525"/>
            <a:ext cx="3874248" cy="38742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2024 International Building Code (IBC)</a:t>
            </a:r>
            <a:endParaRPr sz="3320"/>
          </a:p>
        </p:txBody>
      </p:sp>
      <p:graphicFrame>
        <p:nvGraphicFramePr>
          <p:cNvPr id="654" name="Google Shape;654;p73"/>
          <p:cNvGraphicFramePr/>
          <p:nvPr/>
        </p:nvGraphicFramePr>
        <p:xfrm>
          <a:off x="311700" y="1859825"/>
          <a:ext cx="8520600" cy="2897512"/>
        </p:xfrm>
        <a:graphic>
          <a:graphicData uri="http://schemas.openxmlformats.org/drawingml/2006/table">
            <a:tbl>
              <a:tblPr>
                <a:noFill/>
                <a:tableStyleId>{0491837A-4A53-4AB4-B6B2-CBC1FDABD036}</a:tableStyleId>
              </a:tblPr>
              <a:tblGrid>
                <a:gridCol w="2044400">
                  <a:extLst>
                    <a:ext uri="{9D8B030D-6E8A-4147-A177-3AD203B41FA5}">
                      <a16:colId xmlns:a16="http://schemas.microsoft.com/office/drawing/2014/main" val="20000"/>
                    </a:ext>
                  </a:extLst>
                </a:gridCol>
                <a:gridCol w="531700">
                  <a:extLst>
                    <a:ext uri="{9D8B030D-6E8A-4147-A177-3AD203B41FA5}">
                      <a16:colId xmlns:a16="http://schemas.microsoft.com/office/drawing/2014/main" val="20001"/>
                    </a:ext>
                  </a:extLst>
                </a:gridCol>
                <a:gridCol w="4697125">
                  <a:extLst>
                    <a:ext uri="{9D8B030D-6E8A-4147-A177-3AD203B41FA5}">
                      <a16:colId xmlns:a16="http://schemas.microsoft.com/office/drawing/2014/main" val="20002"/>
                    </a:ext>
                  </a:extLst>
                </a:gridCol>
                <a:gridCol w="1247375">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Proposal</a:t>
                      </a:r>
                      <a:endParaRPr sz="1600" b="1">
                        <a:solidFill>
                          <a:schemeClr val="dk2"/>
                        </a:solidFill>
                        <a:latin typeface="Roboto"/>
                        <a:ea typeface="Roboto"/>
                        <a:cs typeface="Roboto"/>
                        <a:sym typeface="Robo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a:t>
                      </a:r>
                      <a:endParaRPr sz="1600" b="1">
                        <a:solidFill>
                          <a:schemeClr val="dk2"/>
                        </a:solidFill>
                        <a:latin typeface="Roboto"/>
                        <a:ea typeface="Roboto"/>
                        <a:cs typeface="Roboto"/>
                        <a:sym typeface="Robo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Description</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Required?</a:t>
                      </a:r>
                      <a:endParaRPr sz="1600" b="1">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Embodied carbon (option #1)</a:t>
                      </a:r>
                      <a:endParaRPr sz="1600"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118</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Three pathways to measure and reduce EC in new builds and alterations: product compliance pathway, whole building lifecycle assessment, or building reuse pathway</a:t>
                      </a:r>
                      <a:endParaRPr sz="16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No</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Embodied carbon (option #2)</a:t>
                      </a:r>
                      <a:endParaRPr sz="1600" b="1">
                        <a:solidFill>
                          <a:schemeClr val="dk2"/>
                        </a:solidFill>
                        <a:latin typeface="Roboto"/>
                        <a:ea typeface="Roboto"/>
                        <a:cs typeface="Roboto"/>
                        <a:sym typeface="Robo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600">
                          <a:solidFill>
                            <a:schemeClr val="dk2"/>
                          </a:solidFill>
                          <a:latin typeface="Roboto"/>
                          <a:ea typeface="Roboto"/>
                          <a:cs typeface="Roboto"/>
                          <a:sym typeface="Roboto"/>
                        </a:rPr>
                        <a:t>118 </a:t>
                      </a:r>
                      <a:endParaRPr sz="1600">
                        <a:solidFill>
                          <a:schemeClr val="dk2"/>
                        </a:solidFill>
                        <a:latin typeface="Roboto"/>
                        <a:ea typeface="Roboto"/>
                        <a:cs typeface="Roboto"/>
                        <a:sym typeface="Robo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Only whole building lifecycle assessment pathway and only new construction</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No</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600" b="1">
                          <a:solidFill>
                            <a:schemeClr val="dk2"/>
                          </a:solidFill>
                          <a:latin typeface="Roboto"/>
                          <a:ea typeface="Roboto"/>
                          <a:cs typeface="Roboto"/>
                          <a:sym typeface="Roboto"/>
                        </a:rPr>
                        <a:t>EV-readiness</a:t>
                      </a:r>
                      <a:endParaRPr sz="1600" b="1">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n/a</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Change to EV-ready MFH requirements</a:t>
                      </a:r>
                      <a:endParaRPr sz="1600">
                        <a:solidFill>
                          <a:schemeClr val="dk2"/>
                        </a:solidFill>
                        <a:latin typeface="Roboto"/>
                        <a:ea typeface="Roboto"/>
                        <a:cs typeface="Roboto"/>
                        <a:sym typeface="Roboto"/>
                      </a:endParaRPr>
                    </a:p>
                  </a:txBody>
                  <a:tcPr marL="91425" marR="91425" marT="91425" marB="91425"/>
                </a:tc>
                <a:tc>
                  <a:txBody>
                    <a:bodyPr/>
                    <a:lstStyle/>
                    <a:p>
                      <a:pPr marL="0" lvl="0" indent="0" algn="ctr" rtl="0">
                        <a:lnSpc>
                          <a:spcPct val="115000"/>
                        </a:lnSpc>
                        <a:spcBef>
                          <a:spcPts val="0"/>
                        </a:spcBef>
                        <a:spcAft>
                          <a:spcPts val="0"/>
                        </a:spcAft>
                        <a:buNone/>
                      </a:pPr>
                      <a:r>
                        <a:rPr lang="en" sz="1600">
                          <a:solidFill>
                            <a:schemeClr val="dk2"/>
                          </a:solidFill>
                          <a:latin typeface="Roboto"/>
                          <a:ea typeface="Roboto"/>
                          <a:cs typeface="Roboto"/>
                          <a:sym typeface="Roboto"/>
                        </a:rPr>
                        <a:t>Yes</a:t>
                      </a:r>
                      <a:endParaRPr sz="16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
        <p:nvSpPr>
          <p:cNvPr id="655" name="Google Shape;655;p73"/>
          <p:cNvSpPr txBox="1"/>
          <p:nvPr/>
        </p:nvSpPr>
        <p:spPr>
          <a:xfrm>
            <a:off x="311700" y="1132825"/>
            <a:ext cx="720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i="1">
                <a:solidFill>
                  <a:schemeClr val="dk2"/>
                </a:solidFill>
                <a:latin typeface="Roboto"/>
                <a:ea typeface="Roboto"/>
                <a:cs typeface="Roboto"/>
                <a:sym typeface="Roboto"/>
              </a:rPr>
              <a:t>Proposals supported by Shift Zero </a:t>
            </a:r>
            <a:endParaRPr sz="2100" b="1" i="1">
              <a:solidFill>
                <a:schemeClr val="dk2"/>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4"/>
          <p:cNvSpPr txBox="1">
            <a:spLocks noGrp="1"/>
          </p:cNvSpPr>
          <p:nvPr>
            <p:ph type="title"/>
          </p:nvPr>
        </p:nvSpPr>
        <p:spPr>
          <a:xfrm>
            <a:off x="202850" y="445025"/>
            <a:ext cx="8520600" cy="10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00"/>
              <a:t>Future Energy Code Advocacy</a:t>
            </a:r>
            <a:r>
              <a:rPr lang="en" sz="3300">
                <a:solidFill>
                  <a:srgbClr val="FF9900"/>
                </a:solidFill>
              </a:rPr>
              <a:t> </a:t>
            </a:r>
            <a:endParaRPr sz="3300">
              <a:solidFill>
                <a:srgbClr val="FF9900"/>
              </a:solidFill>
            </a:endParaRPr>
          </a:p>
        </p:txBody>
      </p:sp>
      <p:sp>
        <p:nvSpPr>
          <p:cNvPr id="661" name="Google Shape;661;p74"/>
          <p:cNvSpPr txBox="1">
            <a:spLocks noGrp="1"/>
          </p:cNvSpPr>
          <p:nvPr>
            <p:ph type="body" idx="1"/>
          </p:nvPr>
        </p:nvSpPr>
        <p:spPr>
          <a:xfrm>
            <a:off x="257300" y="1194850"/>
            <a:ext cx="5051700" cy="3784200"/>
          </a:xfrm>
          <a:prstGeom prst="rect">
            <a:avLst/>
          </a:prstGeom>
        </p:spPr>
        <p:txBody>
          <a:bodyPr spcFirstLastPara="1" wrap="square" lIns="91425" tIns="91425" rIns="91425" bIns="91425" anchor="t" anchorCtr="0">
            <a:normAutofit lnSpcReduction="20000"/>
          </a:bodyPr>
          <a:lstStyle/>
          <a:p>
            <a:pPr marL="457200" lvl="0" indent="-323850" algn="l" rtl="0">
              <a:spcBef>
                <a:spcPts val="0"/>
              </a:spcBef>
              <a:spcAft>
                <a:spcPts val="0"/>
              </a:spcAft>
              <a:buClr>
                <a:srgbClr val="595959"/>
              </a:buClr>
              <a:buSzPts val="1500"/>
              <a:buChar char="➔"/>
            </a:pPr>
            <a:r>
              <a:rPr lang="en" sz="1500">
                <a:solidFill>
                  <a:srgbClr val="595959"/>
                </a:solidFill>
              </a:rPr>
              <a:t>Building performance standard &amp; code alignment</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Performance path for residential code</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Embodied carbon</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Passive survivability</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Appliance standards</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EV connectivity</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Existing building energy efficiency</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Demand response</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Weatherization/retrofitting</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Improved/more nuanced existing building renovation energy code</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Updated standards for building-scale batteries</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Water efficiency</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Smart panels</a:t>
            </a:r>
            <a:endParaRPr sz="1500">
              <a:solidFill>
                <a:srgbClr val="595959"/>
              </a:solidFill>
            </a:endParaRPr>
          </a:p>
          <a:p>
            <a:pPr marL="0" lvl="0" indent="0" algn="l" rtl="0">
              <a:spcBef>
                <a:spcPts val="1000"/>
              </a:spcBef>
              <a:spcAft>
                <a:spcPts val="1000"/>
              </a:spcAft>
              <a:buNone/>
            </a:pPr>
            <a:r>
              <a:rPr lang="en" sz="1500">
                <a:solidFill>
                  <a:srgbClr val="595959"/>
                </a:solidFill>
              </a:rPr>
              <a:t>What else?</a:t>
            </a:r>
            <a:endParaRPr sz="1500">
              <a:solidFill>
                <a:srgbClr val="595959"/>
              </a:solidFill>
            </a:endParaRPr>
          </a:p>
        </p:txBody>
      </p:sp>
      <p:graphicFrame>
        <p:nvGraphicFramePr>
          <p:cNvPr id="662" name="Google Shape;662;p74"/>
          <p:cNvGraphicFramePr/>
          <p:nvPr/>
        </p:nvGraphicFramePr>
        <p:xfrm>
          <a:off x="5253200" y="2229460"/>
          <a:ext cx="3206200" cy="1112125"/>
        </p:xfrm>
        <a:graphic>
          <a:graphicData uri="http://schemas.openxmlformats.org/drawingml/2006/table">
            <a:tbl>
              <a:tblPr>
                <a:noFill/>
                <a:tableStyleId>{0491837A-4A53-4AB4-B6B2-CBC1FDABD036}</a:tableStyleId>
              </a:tblPr>
              <a:tblGrid>
                <a:gridCol w="3206200">
                  <a:extLst>
                    <a:ext uri="{9D8B030D-6E8A-4147-A177-3AD203B41FA5}">
                      <a16:colId xmlns:a16="http://schemas.microsoft.com/office/drawing/2014/main" val="20000"/>
                    </a:ext>
                  </a:extLst>
                </a:gridCol>
              </a:tblGrid>
              <a:tr h="1112125">
                <a:tc>
                  <a:txBody>
                    <a:bodyPr/>
                    <a:lstStyle/>
                    <a:p>
                      <a:pPr marL="0" lvl="0" indent="0" algn="l" rtl="0">
                        <a:lnSpc>
                          <a:spcPct val="115000"/>
                        </a:lnSpc>
                        <a:spcBef>
                          <a:spcPts val="0"/>
                        </a:spcBef>
                        <a:spcAft>
                          <a:spcPts val="0"/>
                        </a:spcAft>
                        <a:buNone/>
                      </a:pPr>
                      <a:r>
                        <a:rPr lang="en" sz="1500">
                          <a:solidFill>
                            <a:schemeClr val="dk2"/>
                          </a:solidFill>
                          <a:latin typeface="Roboto"/>
                          <a:ea typeface="Roboto"/>
                          <a:cs typeface="Roboto"/>
                          <a:sym typeface="Roboto"/>
                        </a:rPr>
                        <a:t>Upcoming Code Updates: </a:t>
                      </a:r>
                      <a:endParaRPr sz="1500">
                        <a:solidFill>
                          <a:schemeClr val="dk2"/>
                        </a:solidFill>
                        <a:latin typeface="Roboto"/>
                        <a:ea typeface="Roboto"/>
                        <a:cs typeface="Roboto"/>
                        <a:sym typeface="Roboto"/>
                      </a:endParaRPr>
                    </a:p>
                    <a:p>
                      <a:pPr marL="0" lvl="0" indent="0" algn="l" rtl="0">
                        <a:lnSpc>
                          <a:spcPct val="115000"/>
                        </a:lnSpc>
                        <a:spcBef>
                          <a:spcPts val="1000"/>
                        </a:spcBef>
                        <a:spcAft>
                          <a:spcPts val="1000"/>
                        </a:spcAft>
                        <a:buNone/>
                      </a:pPr>
                      <a:r>
                        <a:rPr lang="en" sz="1500">
                          <a:solidFill>
                            <a:schemeClr val="dk2"/>
                          </a:solidFill>
                          <a:latin typeface="Roboto"/>
                          <a:ea typeface="Roboto"/>
                          <a:cs typeface="Roboto"/>
                          <a:sym typeface="Roboto"/>
                        </a:rPr>
                        <a:t>Local Commercial Energy Code, City of Seattle </a:t>
                      </a:r>
                      <a:endParaRPr sz="1300">
                        <a:solidFill>
                          <a:srgbClr val="595959"/>
                        </a:solidFill>
                        <a:latin typeface="Roboto"/>
                        <a:ea typeface="Roboto"/>
                        <a:cs typeface="Roboto"/>
                        <a:sym typeface="Roboto"/>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6"/>
        <p:cNvGrpSpPr/>
        <p:nvPr/>
      </p:nvGrpSpPr>
      <p:grpSpPr>
        <a:xfrm>
          <a:off x="0" y="0"/>
          <a:ext cx="0" cy="0"/>
          <a:chOff x="0" y="0"/>
          <a:chExt cx="0" cy="0"/>
        </a:xfrm>
      </p:grpSpPr>
      <p:sp>
        <p:nvSpPr>
          <p:cNvPr id="667" name="Google Shape;667;p75"/>
          <p:cNvSpPr txBox="1">
            <a:spLocks noGrp="1"/>
          </p:cNvSpPr>
          <p:nvPr>
            <p:ph type="title"/>
          </p:nvPr>
        </p:nvSpPr>
        <p:spPr>
          <a:xfrm>
            <a:off x="25000" y="-21350"/>
            <a:ext cx="3552300" cy="177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320"/>
              <a:t>2026 Legislative Session</a:t>
            </a:r>
            <a:endParaRPr sz="3320"/>
          </a:p>
        </p:txBody>
      </p:sp>
      <p:sp>
        <p:nvSpPr>
          <p:cNvPr id="668" name="Google Shape;668;p75"/>
          <p:cNvSpPr txBox="1">
            <a:spLocks noGrp="1"/>
          </p:cNvSpPr>
          <p:nvPr>
            <p:ph type="body" idx="4294967295"/>
          </p:nvPr>
        </p:nvSpPr>
        <p:spPr>
          <a:xfrm>
            <a:off x="311700" y="1152475"/>
            <a:ext cx="3960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1000"/>
              </a:spcAft>
              <a:buNone/>
            </a:pPr>
            <a:endParaRPr/>
          </a:p>
        </p:txBody>
      </p:sp>
      <p:sp>
        <p:nvSpPr>
          <p:cNvPr id="669" name="Google Shape;669;p75"/>
          <p:cNvSpPr txBox="1"/>
          <p:nvPr/>
        </p:nvSpPr>
        <p:spPr>
          <a:xfrm>
            <a:off x="3738625" y="4380000"/>
            <a:ext cx="46836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i="1">
                <a:solidFill>
                  <a:schemeClr val="lt1"/>
                </a:solidFill>
                <a:highlight>
                  <a:schemeClr val="accent5"/>
                </a:highlight>
                <a:latin typeface="Roboto"/>
                <a:ea typeface="Roboto"/>
                <a:cs typeface="Roboto"/>
                <a:sym typeface="Roboto"/>
              </a:rPr>
              <a:t>“Short” Session: January 12 - March 12, 2026</a:t>
            </a:r>
            <a:endParaRPr sz="1500" b="1" i="1">
              <a:solidFill>
                <a:schemeClr val="lt1"/>
              </a:solidFill>
              <a:highlight>
                <a:schemeClr val="accent5"/>
              </a:highlight>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6"/>
          <p:cNvSpPr txBox="1">
            <a:spLocks noGrp="1"/>
          </p:cNvSpPr>
          <p:nvPr>
            <p:ph type="title"/>
          </p:nvPr>
        </p:nvSpPr>
        <p:spPr>
          <a:xfrm>
            <a:off x="311700" y="445025"/>
            <a:ext cx="7745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700"/>
              <a:t>Shift Zero Policy Priorities </a:t>
            </a:r>
            <a:endParaRPr/>
          </a:p>
        </p:txBody>
      </p:sp>
      <p:sp>
        <p:nvSpPr>
          <p:cNvPr id="675" name="Google Shape;675;p76"/>
          <p:cNvSpPr txBox="1">
            <a:spLocks noGrp="1"/>
          </p:cNvSpPr>
          <p:nvPr>
            <p:ph type="body" idx="1"/>
          </p:nvPr>
        </p:nvSpPr>
        <p:spPr>
          <a:xfrm>
            <a:off x="311700" y="1259200"/>
            <a:ext cx="7690500" cy="361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9900"/>
                </a:solidFill>
              </a:rPr>
              <a:t>Keep energy bills affordable, improve housing conditions, and reduce climate pollution from buildings</a:t>
            </a:r>
            <a:endParaRPr/>
          </a:p>
          <a:p>
            <a:pPr marL="0" lvl="0" indent="0" algn="l" rtl="0">
              <a:lnSpc>
                <a:spcPct val="105000"/>
              </a:lnSpc>
              <a:spcBef>
                <a:spcPts val="1000"/>
              </a:spcBef>
              <a:spcAft>
                <a:spcPts val="0"/>
              </a:spcAft>
              <a:buNone/>
            </a:pPr>
            <a:r>
              <a:rPr lang="en" sz="1185" b="1"/>
              <a:t>HB 2338 / SB 6223 Community Scale Weatherization </a:t>
            </a:r>
            <a:endParaRPr sz="1185" b="1"/>
          </a:p>
          <a:p>
            <a:pPr marL="457200" lvl="0" indent="-303847" algn="l" rtl="0">
              <a:lnSpc>
                <a:spcPct val="105000"/>
              </a:lnSpc>
              <a:spcBef>
                <a:spcPts val="1000"/>
              </a:spcBef>
              <a:spcAft>
                <a:spcPts val="0"/>
              </a:spcAft>
              <a:buSzPts val="1185"/>
              <a:buChar char="➔"/>
            </a:pPr>
            <a:r>
              <a:rPr lang="en" sz="1185"/>
              <a:t>Update Washington’s successful Weatherization Plus Health (Wx+H) program allowing weatherizing agencies to reach more homes faster and at lower cost. </a:t>
            </a:r>
            <a:endParaRPr sz="1185"/>
          </a:p>
          <a:p>
            <a:pPr marL="0" lvl="0" indent="0" algn="l" rtl="0">
              <a:lnSpc>
                <a:spcPct val="105000"/>
              </a:lnSpc>
              <a:spcBef>
                <a:spcPts val="1000"/>
              </a:spcBef>
              <a:spcAft>
                <a:spcPts val="0"/>
              </a:spcAft>
              <a:buNone/>
            </a:pPr>
            <a:r>
              <a:rPr lang="en" sz="1185" b="1"/>
              <a:t>HB 2265 / SB 6200 Protecting Tenants From Periods Of Extreme Heat (safeandcoolwa.org)</a:t>
            </a:r>
            <a:endParaRPr sz="1185" b="1"/>
          </a:p>
          <a:p>
            <a:pPr marL="457200" lvl="0" indent="-303847" algn="l" rtl="0">
              <a:lnSpc>
                <a:spcPct val="105000"/>
              </a:lnSpc>
              <a:spcBef>
                <a:spcPts val="1000"/>
              </a:spcBef>
              <a:spcAft>
                <a:spcPts val="0"/>
              </a:spcAft>
              <a:buSzPts val="1185"/>
              <a:buChar char="➔"/>
            </a:pPr>
            <a:r>
              <a:rPr lang="en" sz="1185"/>
              <a:t>Helps renters safely weather the hotter summers and wildfire smoke, by affirming tenants' right to install cooling in their homes, and in the case of HB 2265, provide protections from evictions during periods of extreme heat and push the state towards a requirement of getting cooling into every home. </a:t>
            </a:r>
            <a:endParaRPr sz="1185"/>
          </a:p>
          <a:p>
            <a:pPr marL="0" lvl="0" indent="0" algn="l" rtl="0">
              <a:lnSpc>
                <a:spcPct val="105000"/>
              </a:lnSpc>
              <a:spcBef>
                <a:spcPts val="1000"/>
              </a:spcBef>
              <a:spcAft>
                <a:spcPts val="0"/>
              </a:spcAft>
              <a:buNone/>
            </a:pPr>
            <a:r>
              <a:rPr lang="en" sz="1185" b="1"/>
              <a:t>HB 2515 / SB 6171 Data Centers, Environmental Protection, and Affordability</a:t>
            </a:r>
            <a:endParaRPr sz="1185" b="1"/>
          </a:p>
          <a:p>
            <a:pPr marL="457200" lvl="0" indent="-303847" algn="l" rtl="0">
              <a:lnSpc>
                <a:spcPct val="105000"/>
              </a:lnSpc>
              <a:spcBef>
                <a:spcPts val="1000"/>
              </a:spcBef>
              <a:spcAft>
                <a:spcPts val="0"/>
              </a:spcAft>
              <a:buSzPts val="1185"/>
              <a:buChar char="➔"/>
            </a:pPr>
            <a:r>
              <a:rPr lang="en" sz="1185"/>
              <a:t>Ensure that data center growth has guardrails that deliver grid reliability, affordability, and environmental protections. Includes a facility fee that data centers pay to support energy assistance, weatherization, low-income home electrification, and related readiness upgrades.</a:t>
            </a:r>
            <a:endParaRPr sz="1185"/>
          </a:p>
          <a:p>
            <a:pPr marL="0" lvl="0" indent="0" algn="l" rtl="0">
              <a:lnSpc>
                <a:spcPct val="105000"/>
              </a:lnSpc>
              <a:spcBef>
                <a:spcPts val="1000"/>
              </a:spcBef>
              <a:spcAft>
                <a:spcPts val="1000"/>
              </a:spcAft>
              <a:buNone/>
            </a:pPr>
            <a:endParaRPr sz="1185"/>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55"/>
              <a:t>Budget Advocacy  </a:t>
            </a:r>
            <a:endParaRPr sz="3255"/>
          </a:p>
        </p:txBody>
      </p:sp>
      <p:sp>
        <p:nvSpPr>
          <p:cNvPr id="681" name="Google Shape;681;p77"/>
          <p:cNvSpPr txBox="1"/>
          <p:nvPr/>
        </p:nvSpPr>
        <p:spPr>
          <a:xfrm>
            <a:off x="275475" y="1292100"/>
            <a:ext cx="5925000" cy="36405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None/>
            </a:pPr>
            <a:r>
              <a:rPr lang="en" sz="1800" b="1">
                <a:solidFill>
                  <a:schemeClr val="accent4"/>
                </a:solidFill>
                <a:latin typeface="Roboto"/>
                <a:ea typeface="Roboto"/>
                <a:cs typeface="Roboto"/>
                <a:sym typeface="Roboto"/>
              </a:rPr>
              <a:t>Climate Commitment Act Funding for Equitable Clean Energy Upgrades and Healthy Home Repairs </a:t>
            </a:r>
            <a:endParaRPr sz="1700">
              <a:solidFill>
                <a:schemeClr val="accent4"/>
              </a:solidFill>
              <a:latin typeface="Roboto"/>
              <a:ea typeface="Roboto"/>
              <a:cs typeface="Roboto"/>
              <a:sym typeface="Roboto"/>
            </a:endParaRPr>
          </a:p>
          <a:p>
            <a:pPr marL="457200" lvl="0" indent="-310832" algn="l" rtl="0">
              <a:lnSpc>
                <a:spcPct val="115000"/>
              </a:lnSpc>
              <a:spcBef>
                <a:spcPts val="1000"/>
              </a:spcBef>
              <a:spcAft>
                <a:spcPts val="0"/>
              </a:spcAft>
              <a:buClr>
                <a:srgbClr val="595959"/>
              </a:buClr>
              <a:buSzPct val="100000"/>
              <a:buFont typeface="Roboto"/>
              <a:buChar char="●"/>
            </a:pPr>
            <a:r>
              <a:rPr lang="en">
                <a:solidFill>
                  <a:srgbClr val="595959"/>
                </a:solidFill>
                <a:latin typeface="Roboto"/>
                <a:ea typeface="Roboto"/>
                <a:cs typeface="Roboto"/>
                <a:sym typeface="Roboto"/>
              </a:rPr>
              <a:t>$50M to restore Home Electrification and Appliance Rebates Program (HEAR) funding at prior levels, and $33M to restore State Home Energy Assistance Program (SHEAP)</a:t>
            </a:r>
            <a:endParaRPr>
              <a:solidFill>
                <a:srgbClr val="595959"/>
              </a:solidFill>
              <a:latin typeface="Roboto"/>
              <a:ea typeface="Roboto"/>
              <a:cs typeface="Roboto"/>
              <a:sym typeface="Roboto"/>
            </a:endParaRPr>
          </a:p>
          <a:p>
            <a:pPr marL="457200" lvl="0" indent="-310832" algn="l" rtl="0">
              <a:lnSpc>
                <a:spcPct val="115000"/>
              </a:lnSpc>
              <a:spcBef>
                <a:spcPts val="1000"/>
              </a:spcBef>
              <a:spcAft>
                <a:spcPts val="0"/>
              </a:spcAft>
              <a:buClr>
                <a:srgbClr val="595959"/>
              </a:buClr>
              <a:buSzPct val="100000"/>
              <a:buFont typeface="Roboto"/>
              <a:buChar char="●"/>
            </a:pPr>
            <a:r>
              <a:rPr lang="en">
                <a:solidFill>
                  <a:srgbClr val="595959"/>
                </a:solidFill>
                <a:latin typeface="Roboto"/>
                <a:ea typeface="Roboto"/>
                <a:cs typeface="Roboto"/>
                <a:sym typeface="Roboto"/>
              </a:rPr>
              <a:t>$10M to restore Affordable Housing Multifamily Efficiency grant program</a:t>
            </a:r>
            <a:endParaRPr>
              <a:solidFill>
                <a:srgbClr val="595959"/>
              </a:solidFill>
              <a:latin typeface="Roboto"/>
              <a:ea typeface="Roboto"/>
              <a:cs typeface="Roboto"/>
              <a:sym typeface="Roboto"/>
            </a:endParaRPr>
          </a:p>
          <a:p>
            <a:pPr marL="457200" lvl="0" indent="-310832" algn="l" rtl="0">
              <a:lnSpc>
                <a:spcPct val="115000"/>
              </a:lnSpc>
              <a:spcBef>
                <a:spcPts val="1000"/>
              </a:spcBef>
              <a:spcAft>
                <a:spcPts val="0"/>
              </a:spcAft>
              <a:buClr>
                <a:srgbClr val="595959"/>
              </a:buClr>
              <a:buSzPct val="100000"/>
              <a:buFont typeface="Roboto"/>
              <a:buChar char="●"/>
            </a:pPr>
            <a:r>
              <a:rPr lang="en">
                <a:solidFill>
                  <a:srgbClr val="595959"/>
                </a:solidFill>
                <a:latin typeface="Roboto"/>
                <a:ea typeface="Roboto"/>
                <a:cs typeface="Roboto"/>
                <a:sym typeface="Roboto"/>
              </a:rPr>
              <a:t>$25M for the WA State Green Bank: Leveraging CCA dollars for clean energy upgrades across all types of buildings</a:t>
            </a:r>
            <a:endParaRPr>
              <a:solidFill>
                <a:srgbClr val="595959"/>
              </a:solidFill>
              <a:latin typeface="Roboto"/>
              <a:ea typeface="Roboto"/>
              <a:cs typeface="Roboto"/>
              <a:sym typeface="Roboto"/>
            </a:endParaRPr>
          </a:p>
          <a:p>
            <a:pPr marL="0" lvl="0" indent="0" algn="l" rtl="0">
              <a:lnSpc>
                <a:spcPct val="115000"/>
              </a:lnSpc>
              <a:spcBef>
                <a:spcPts val="1000"/>
              </a:spcBef>
              <a:spcAft>
                <a:spcPts val="0"/>
              </a:spcAft>
              <a:buNone/>
            </a:pPr>
            <a:r>
              <a:rPr lang="en" sz="1500">
                <a:solidFill>
                  <a:schemeClr val="dk2"/>
                </a:solidFill>
                <a:latin typeface="Roboto"/>
                <a:ea typeface="Roboto"/>
                <a:cs typeface="Roboto"/>
                <a:sym typeface="Roboto"/>
              </a:rPr>
              <a:t>Defending climate dollars</a:t>
            </a:r>
            <a:endParaRPr sz="1500">
              <a:solidFill>
                <a:schemeClr val="dk2"/>
              </a:solidFill>
              <a:latin typeface="Roboto"/>
              <a:ea typeface="Roboto"/>
              <a:cs typeface="Roboto"/>
              <a:sym typeface="Roboto"/>
            </a:endParaRPr>
          </a:p>
          <a:p>
            <a:pPr marL="457200" lvl="0" indent="-310356" algn="l" rtl="0">
              <a:lnSpc>
                <a:spcPct val="115000"/>
              </a:lnSpc>
              <a:spcBef>
                <a:spcPts val="1000"/>
              </a:spcBef>
              <a:spcAft>
                <a:spcPts val="0"/>
              </a:spcAft>
              <a:buClr>
                <a:schemeClr val="dk2"/>
              </a:buClr>
              <a:buSzPct val="100000"/>
              <a:buFont typeface="Roboto"/>
              <a:buChar char="●"/>
            </a:pPr>
            <a:r>
              <a:rPr lang="en" sz="1391">
                <a:solidFill>
                  <a:schemeClr val="dk2"/>
                </a:solidFill>
                <a:latin typeface="Roboto"/>
                <a:ea typeface="Roboto"/>
                <a:cs typeface="Roboto"/>
                <a:sym typeface="Roboto"/>
              </a:rPr>
              <a:t>Keep Climate Commitment Act funds for their intended purpose: reducing climate pollution, expanding affordable clean energy and energy efficiency, and strengthening communities in the face of rising climate impacts.</a:t>
            </a:r>
            <a:endParaRPr sz="1291">
              <a:solidFill>
                <a:srgbClr val="595959"/>
              </a:solidFill>
              <a:latin typeface="Roboto"/>
              <a:ea typeface="Roboto"/>
              <a:cs typeface="Roboto"/>
              <a:sym typeface="Roboto"/>
            </a:endParaRPr>
          </a:p>
        </p:txBody>
      </p:sp>
      <p:pic>
        <p:nvPicPr>
          <p:cNvPr id="682" name="Google Shape;682;p77"/>
          <p:cNvPicPr preferRelativeResize="0"/>
          <p:nvPr/>
        </p:nvPicPr>
        <p:blipFill>
          <a:blip r:embed="rId3">
            <a:alphaModFix/>
          </a:blip>
          <a:stretch>
            <a:fillRect/>
          </a:stretch>
        </p:blipFill>
        <p:spPr>
          <a:xfrm rot="467877">
            <a:off x="6278741" y="1020023"/>
            <a:ext cx="2233994" cy="2122104"/>
          </a:xfrm>
          <a:prstGeom prst="rect">
            <a:avLst/>
          </a:prstGeom>
          <a:noFill/>
          <a:ln w="9525" cap="flat" cmpd="sng">
            <a:solidFill>
              <a:srgbClr val="20124D"/>
            </a:solidFill>
            <a:prstDash val="solid"/>
            <a:round/>
            <a:headEnd type="none" w="sm" len="sm"/>
            <a:tailEnd type="none" w="sm" len="sm"/>
          </a:ln>
        </p:spPr>
      </p:pic>
      <p:pic>
        <p:nvPicPr>
          <p:cNvPr id="683" name="Google Shape;683;p77"/>
          <p:cNvPicPr preferRelativeResize="0"/>
          <p:nvPr/>
        </p:nvPicPr>
        <p:blipFill>
          <a:blip r:embed="rId4">
            <a:alphaModFix/>
          </a:blip>
          <a:stretch>
            <a:fillRect/>
          </a:stretch>
        </p:blipFill>
        <p:spPr>
          <a:xfrm rot="-533184">
            <a:off x="6584279" y="3044410"/>
            <a:ext cx="1922068" cy="1962405"/>
          </a:xfrm>
          <a:prstGeom prst="rect">
            <a:avLst/>
          </a:prstGeom>
          <a:noFill/>
          <a:ln w="9525" cap="flat" cmpd="sng">
            <a:solidFill>
              <a:srgbClr val="20124D"/>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8"/>
          <p:cNvSpPr txBox="1">
            <a:spLocks noGrp="1"/>
          </p:cNvSpPr>
          <p:nvPr>
            <p:ph type="title"/>
          </p:nvPr>
        </p:nvSpPr>
        <p:spPr>
          <a:xfrm>
            <a:off x="311700" y="445025"/>
            <a:ext cx="7745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700"/>
              <a:t>Code Related Bills </a:t>
            </a:r>
            <a:endParaRPr/>
          </a:p>
        </p:txBody>
      </p:sp>
      <p:sp>
        <p:nvSpPr>
          <p:cNvPr id="689" name="Google Shape;689;p78"/>
          <p:cNvSpPr txBox="1">
            <a:spLocks noGrp="1"/>
          </p:cNvSpPr>
          <p:nvPr>
            <p:ph type="body" idx="1"/>
          </p:nvPr>
        </p:nvSpPr>
        <p:spPr>
          <a:xfrm>
            <a:off x="366150" y="1482250"/>
            <a:ext cx="7239600" cy="3553200"/>
          </a:xfrm>
          <a:prstGeom prst="rect">
            <a:avLst/>
          </a:prstGeom>
        </p:spPr>
        <p:txBody>
          <a:bodyPr spcFirstLastPara="1" wrap="square" lIns="91425" tIns="91425" rIns="91425" bIns="91425" anchor="t" anchorCtr="0">
            <a:normAutofit lnSpcReduction="20000"/>
          </a:bodyPr>
          <a:lstStyle/>
          <a:p>
            <a:pPr marL="457200" lvl="0" indent="-323850" algn="l" rtl="0">
              <a:spcBef>
                <a:spcPts val="0"/>
              </a:spcBef>
              <a:spcAft>
                <a:spcPts val="0"/>
              </a:spcAft>
              <a:buClr>
                <a:srgbClr val="595959"/>
              </a:buClr>
              <a:buSzPts val="1500"/>
              <a:buChar char="●"/>
            </a:pPr>
            <a:r>
              <a:rPr lang="en" sz="1500">
                <a:solidFill>
                  <a:srgbClr val="595959"/>
                </a:solidFill>
              </a:rPr>
              <a:t>HB 2381: Concerning performance-based building codes for low-rise residential buildings.</a:t>
            </a:r>
            <a:endParaRPr sz="1500">
              <a:solidFill>
                <a:srgbClr val="595959"/>
              </a:solidFill>
            </a:endParaRPr>
          </a:p>
          <a:p>
            <a:pPr marL="0" lvl="0" indent="0" algn="l" rtl="0">
              <a:spcBef>
                <a:spcPts val="1000"/>
              </a:spcBef>
              <a:spcAft>
                <a:spcPts val="0"/>
              </a:spcAft>
              <a:buNone/>
            </a:pPr>
            <a:endParaRPr sz="1500" b="1">
              <a:solidFill>
                <a:srgbClr val="595959"/>
              </a:solidFill>
            </a:endParaRPr>
          </a:p>
          <a:p>
            <a:pPr marL="0" lvl="0" indent="0" algn="l" rtl="0">
              <a:spcBef>
                <a:spcPts val="1000"/>
              </a:spcBef>
              <a:spcAft>
                <a:spcPts val="0"/>
              </a:spcAft>
              <a:buNone/>
            </a:pPr>
            <a:r>
              <a:rPr lang="en" sz="1500" b="1">
                <a:solidFill>
                  <a:srgbClr val="595959"/>
                </a:solidFill>
              </a:rPr>
              <a:t>Attempts to weaken and roll back code</a:t>
            </a:r>
            <a:endParaRPr sz="1500" b="1">
              <a:solidFill>
                <a:srgbClr val="595959"/>
              </a:solidFill>
            </a:endParaRPr>
          </a:p>
          <a:p>
            <a:pPr marL="457200" lvl="0" indent="-323850" algn="l" rtl="0">
              <a:spcBef>
                <a:spcPts val="1000"/>
              </a:spcBef>
              <a:spcAft>
                <a:spcPts val="0"/>
              </a:spcAft>
              <a:buClr>
                <a:srgbClr val="595959"/>
              </a:buClr>
              <a:buSzPts val="1500"/>
              <a:buChar char="●"/>
            </a:pPr>
            <a:r>
              <a:rPr lang="en" sz="1500">
                <a:solidFill>
                  <a:srgbClr val="595959"/>
                </a:solidFill>
              </a:rPr>
              <a:t>HB 2486 would:</a:t>
            </a:r>
            <a:endParaRPr sz="1500">
              <a:solidFill>
                <a:srgbClr val="595959"/>
              </a:solidFill>
            </a:endParaRPr>
          </a:p>
          <a:p>
            <a:pPr marL="914400" lvl="1" indent="-323850" algn="l" rtl="0">
              <a:spcBef>
                <a:spcPts val="0"/>
              </a:spcBef>
              <a:spcAft>
                <a:spcPts val="0"/>
              </a:spcAft>
              <a:buClr>
                <a:srgbClr val="595959"/>
              </a:buClr>
              <a:buSzPts val="1500"/>
              <a:buChar char="○"/>
            </a:pPr>
            <a:r>
              <a:rPr lang="en" sz="1500">
                <a:solidFill>
                  <a:srgbClr val="595959"/>
                </a:solidFill>
              </a:rPr>
              <a:t>Allow building code officials to approve prior, less expensive provisions in code when a measure is deemed “economically impractical”</a:t>
            </a:r>
            <a:endParaRPr sz="1500">
              <a:solidFill>
                <a:srgbClr val="595959"/>
              </a:solidFill>
            </a:endParaRPr>
          </a:p>
          <a:p>
            <a:pPr marL="457200" lvl="0" indent="-323850" algn="l" rtl="0">
              <a:spcBef>
                <a:spcPts val="0"/>
              </a:spcBef>
              <a:spcAft>
                <a:spcPts val="0"/>
              </a:spcAft>
              <a:buClr>
                <a:srgbClr val="595959"/>
              </a:buClr>
              <a:buSzPts val="1500"/>
              <a:buChar char="●"/>
            </a:pPr>
            <a:r>
              <a:rPr lang="en" sz="1500">
                <a:solidFill>
                  <a:srgbClr val="595959"/>
                </a:solidFill>
              </a:rPr>
              <a:t>HB 2141 would:</a:t>
            </a:r>
            <a:endParaRPr sz="1500">
              <a:solidFill>
                <a:srgbClr val="595959"/>
              </a:solidFill>
            </a:endParaRPr>
          </a:p>
          <a:p>
            <a:pPr marL="914400" lvl="1" indent="-323850" algn="l" rtl="0">
              <a:spcBef>
                <a:spcPts val="0"/>
              </a:spcBef>
              <a:spcAft>
                <a:spcPts val="0"/>
              </a:spcAft>
              <a:buClr>
                <a:srgbClr val="595959"/>
              </a:buClr>
              <a:buSzPts val="1500"/>
              <a:buChar char="○"/>
            </a:pPr>
            <a:r>
              <a:rPr lang="en" sz="1500">
                <a:solidFill>
                  <a:srgbClr val="595959"/>
                </a:solidFill>
              </a:rPr>
              <a:t>Prohibit innovation by freezing all building code updates for 10 years, and then extending update cycles from 3 to 6 years</a:t>
            </a:r>
            <a:endParaRPr sz="1500">
              <a:solidFill>
                <a:srgbClr val="595959"/>
              </a:solidFill>
            </a:endParaRPr>
          </a:p>
          <a:p>
            <a:pPr marL="914400" lvl="1" indent="-323850" algn="l" rtl="0">
              <a:spcBef>
                <a:spcPts val="0"/>
              </a:spcBef>
              <a:spcAft>
                <a:spcPts val="0"/>
              </a:spcAft>
              <a:buClr>
                <a:srgbClr val="595959"/>
              </a:buClr>
              <a:buSzPts val="1500"/>
              <a:buChar char="○"/>
            </a:pPr>
            <a:r>
              <a:rPr lang="en" sz="1500">
                <a:solidFill>
                  <a:srgbClr val="595959"/>
                </a:solidFill>
              </a:rPr>
              <a:t>Repeal legislative energy efficiency mandate for the code</a:t>
            </a:r>
            <a:endParaRPr sz="1500">
              <a:solidFill>
                <a:srgbClr val="595959"/>
              </a:solidFill>
            </a:endParaRPr>
          </a:p>
          <a:p>
            <a:pPr marL="0" lvl="0" indent="0" algn="l" rtl="0">
              <a:spcBef>
                <a:spcPts val="1000"/>
              </a:spcBef>
              <a:spcAft>
                <a:spcPts val="1000"/>
              </a:spcAft>
              <a:buNone/>
            </a:pPr>
            <a:endParaRPr sz="1500">
              <a:solidFill>
                <a:srgbClr val="59595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9"/>
          <p:cNvSpPr txBox="1">
            <a:spLocks noGrp="1"/>
          </p:cNvSpPr>
          <p:nvPr>
            <p:ph type="title"/>
          </p:nvPr>
        </p:nvSpPr>
        <p:spPr>
          <a:xfrm>
            <a:off x="311700" y="445025"/>
            <a:ext cx="7685400" cy="909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55"/>
              <a:t>Calls to Action for Building Industry Advocates</a:t>
            </a:r>
            <a:endParaRPr sz="3255"/>
          </a:p>
        </p:txBody>
      </p:sp>
      <p:sp>
        <p:nvSpPr>
          <p:cNvPr id="695" name="Google Shape;695;p79"/>
          <p:cNvSpPr txBox="1">
            <a:spLocks noGrp="1"/>
          </p:cNvSpPr>
          <p:nvPr>
            <p:ph type="body" idx="1"/>
          </p:nvPr>
        </p:nvSpPr>
        <p:spPr>
          <a:xfrm>
            <a:off x="311700" y="1618750"/>
            <a:ext cx="3528000" cy="32547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1200" b="1"/>
              <a:t>We have talking points, templates, and resources to help you advocate.</a:t>
            </a:r>
            <a:endParaRPr sz="1200" b="1"/>
          </a:p>
          <a:p>
            <a:pPr marL="0" lvl="0" indent="0" algn="l" rtl="0">
              <a:lnSpc>
                <a:spcPct val="95000"/>
              </a:lnSpc>
              <a:spcBef>
                <a:spcPts val="1000"/>
              </a:spcBef>
              <a:spcAft>
                <a:spcPts val="0"/>
              </a:spcAft>
              <a:buNone/>
            </a:pPr>
            <a:r>
              <a:rPr lang="en" sz="1200" b="1"/>
              <a:t>2024 WSEC Advocacy</a:t>
            </a:r>
            <a:endParaRPr sz="1200" b="1"/>
          </a:p>
          <a:p>
            <a:pPr marL="457200" lvl="0" indent="-304800" algn="l" rtl="0">
              <a:lnSpc>
                <a:spcPct val="95000"/>
              </a:lnSpc>
              <a:spcBef>
                <a:spcPts val="1000"/>
              </a:spcBef>
              <a:spcAft>
                <a:spcPts val="0"/>
              </a:spcAft>
              <a:buSzPts val="1200"/>
              <a:buChar char="●"/>
            </a:pPr>
            <a:r>
              <a:rPr lang="en" sz="1200"/>
              <a:t>May-June: Submit public comment, technical letters of support</a:t>
            </a:r>
            <a:endParaRPr sz="1200"/>
          </a:p>
          <a:p>
            <a:pPr marL="457200" lvl="0" indent="-304800" algn="l" rtl="0">
              <a:lnSpc>
                <a:spcPct val="95000"/>
              </a:lnSpc>
              <a:spcBef>
                <a:spcPts val="1000"/>
              </a:spcBef>
              <a:spcAft>
                <a:spcPts val="0"/>
              </a:spcAft>
              <a:buSzPts val="1200"/>
              <a:buChar char="●"/>
            </a:pPr>
            <a:r>
              <a:rPr lang="en" sz="1200"/>
              <a:t>June: Verbal testimony at public hearings, in person or virtually</a:t>
            </a:r>
            <a:endParaRPr sz="1200"/>
          </a:p>
          <a:p>
            <a:pPr marL="0" lvl="0" indent="0" algn="l" rtl="0">
              <a:lnSpc>
                <a:spcPct val="95000"/>
              </a:lnSpc>
              <a:spcBef>
                <a:spcPts val="1000"/>
              </a:spcBef>
              <a:spcAft>
                <a:spcPts val="0"/>
              </a:spcAft>
              <a:buNone/>
            </a:pPr>
            <a:r>
              <a:rPr lang="en" sz="1200" b="1"/>
              <a:t>Legislative Advocacy</a:t>
            </a:r>
            <a:endParaRPr sz="1200" b="1"/>
          </a:p>
          <a:p>
            <a:pPr marL="457200" lvl="0" indent="-304800" algn="l" rtl="0">
              <a:lnSpc>
                <a:spcPct val="95000"/>
              </a:lnSpc>
              <a:spcBef>
                <a:spcPts val="1000"/>
              </a:spcBef>
              <a:spcAft>
                <a:spcPts val="1000"/>
              </a:spcAft>
              <a:buSzPts val="1200"/>
              <a:buChar char="●"/>
            </a:pPr>
            <a:r>
              <a:rPr lang="en" sz="1200"/>
              <a:t>Email your legislators with support for Affordable, Efficient, Healthy Homes &amp; Buildings</a:t>
            </a:r>
            <a:endParaRPr sz="1200"/>
          </a:p>
        </p:txBody>
      </p:sp>
      <p:sp>
        <p:nvSpPr>
          <p:cNvPr id="696" name="Google Shape;696;p79"/>
          <p:cNvSpPr txBox="1">
            <a:spLocks noGrp="1"/>
          </p:cNvSpPr>
          <p:nvPr>
            <p:ph type="body" idx="1"/>
          </p:nvPr>
        </p:nvSpPr>
        <p:spPr>
          <a:xfrm>
            <a:off x="4362200" y="1354025"/>
            <a:ext cx="4052400" cy="35193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a:solidFill>
                  <a:srgbClr val="FF9900"/>
                </a:solidFill>
              </a:rPr>
              <a:t>Building industry voices are powerful advocates. Decision makers need to hear from you! </a:t>
            </a:r>
            <a:endParaRPr b="1"/>
          </a:p>
          <a:p>
            <a:pPr marL="457200" lvl="0" indent="-304165" algn="l" rtl="0">
              <a:lnSpc>
                <a:spcPct val="100000"/>
              </a:lnSpc>
              <a:spcBef>
                <a:spcPts val="1000"/>
              </a:spcBef>
              <a:spcAft>
                <a:spcPts val="0"/>
              </a:spcAft>
              <a:buSzPct val="100000"/>
              <a:buChar char="●"/>
            </a:pPr>
            <a:r>
              <a:rPr lang="en"/>
              <a:t>“We can do this”: technical perspective on proven technologies</a:t>
            </a:r>
            <a:endParaRPr/>
          </a:p>
          <a:p>
            <a:pPr marL="457200" lvl="0" indent="-304165" algn="l" rtl="0">
              <a:lnSpc>
                <a:spcPct val="100000"/>
              </a:lnSpc>
              <a:spcBef>
                <a:spcPts val="1000"/>
              </a:spcBef>
              <a:spcAft>
                <a:spcPts val="0"/>
              </a:spcAft>
              <a:buSzPct val="100000"/>
              <a:buChar char="●"/>
            </a:pPr>
            <a:r>
              <a:rPr lang="en"/>
              <a:t>Share real world success stories</a:t>
            </a:r>
            <a:endParaRPr/>
          </a:p>
          <a:p>
            <a:pPr marL="457200" lvl="0" indent="-304165" algn="l" rtl="0">
              <a:lnSpc>
                <a:spcPct val="100000"/>
              </a:lnSpc>
              <a:spcBef>
                <a:spcPts val="1000"/>
              </a:spcBef>
              <a:spcAft>
                <a:spcPts val="0"/>
              </a:spcAft>
              <a:buSzPct val="100000"/>
              <a:buChar char="●"/>
            </a:pPr>
            <a:r>
              <a:rPr lang="en"/>
              <a:t>Affirm consumer demand</a:t>
            </a:r>
            <a:endParaRPr/>
          </a:p>
          <a:p>
            <a:pPr marL="457200" lvl="0" indent="-304165" algn="l" rtl="0">
              <a:lnSpc>
                <a:spcPct val="100000"/>
              </a:lnSpc>
              <a:spcBef>
                <a:spcPts val="1000"/>
              </a:spcBef>
              <a:spcAft>
                <a:spcPts val="0"/>
              </a:spcAft>
              <a:buSzPct val="100000"/>
              <a:buChar char="●"/>
            </a:pPr>
            <a:r>
              <a:rPr lang="en"/>
              <a:t>Voices from Eastern Washington and rural areas are especially helpful</a:t>
            </a:r>
            <a:endParaRPr/>
          </a:p>
          <a:p>
            <a:pPr marL="0" lvl="0" indent="0" algn="l" rtl="0">
              <a:spcBef>
                <a:spcPts val="1000"/>
              </a:spcBef>
              <a:spcAft>
                <a:spcPts val="0"/>
              </a:spcAft>
              <a:buNone/>
            </a:pPr>
            <a:r>
              <a:rPr lang="en" b="1">
                <a:solidFill>
                  <a:srgbClr val="FF9900"/>
                </a:solidFill>
              </a:rPr>
              <a:t>Ways to plug in</a:t>
            </a:r>
            <a:endParaRPr/>
          </a:p>
          <a:p>
            <a:pPr marL="457200" lvl="0" indent="-304165" algn="l" rtl="0">
              <a:lnSpc>
                <a:spcPct val="100000"/>
              </a:lnSpc>
              <a:spcBef>
                <a:spcPts val="1000"/>
              </a:spcBef>
              <a:spcAft>
                <a:spcPts val="0"/>
              </a:spcAft>
              <a:buSzPct val="100000"/>
              <a:buChar char="●"/>
            </a:pPr>
            <a:r>
              <a:rPr lang="en"/>
              <a:t>Subscribe to Shift Zero newsletter</a:t>
            </a:r>
            <a:endParaRPr/>
          </a:p>
          <a:p>
            <a:pPr marL="457200" lvl="0" indent="-304165" algn="l" rtl="0">
              <a:lnSpc>
                <a:spcPct val="100000"/>
              </a:lnSpc>
              <a:spcBef>
                <a:spcPts val="1000"/>
              </a:spcBef>
              <a:spcAft>
                <a:spcPts val="0"/>
              </a:spcAft>
              <a:buSzPct val="100000"/>
              <a:buChar char="●"/>
            </a:pPr>
            <a:r>
              <a:rPr lang="en"/>
              <a:t>Become a Shift Zero member organization</a:t>
            </a:r>
            <a:endParaRPr/>
          </a:p>
          <a:p>
            <a:pPr marL="457200" lvl="0" indent="-304165" algn="l" rtl="0">
              <a:lnSpc>
                <a:spcPct val="100000"/>
              </a:lnSpc>
              <a:spcBef>
                <a:spcPts val="1000"/>
              </a:spcBef>
              <a:spcAft>
                <a:spcPts val="0"/>
              </a:spcAft>
              <a:buSzPct val="100000"/>
              <a:buChar char="●"/>
            </a:pPr>
            <a:r>
              <a:rPr lang="en"/>
              <a:t>Participate in a Shift Zero Team </a:t>
            </a:r>
            <a:endParaRPr/>
          </a:p>
          <a:p>
            <a:pPr marL="457200" lvl="0" indent="-304165" algn="l" rtl="0">
              <a:lnSpc>
                <a:spcPct val="100000"/>
              </a:lnSpc>
              <a:spcBef>
                <a:spcPts val="1000"/>
              </a:spcBef>
              <a:spcAft>
                <a:spcPts val="1000"/>
              </a:spcAft>
              <a:buSzPct val="100000"/>
              <a:buChar char="●"/>
            </a:pPr>
            <a:r>
              <a:rPr lang="en"/>
              <a:t>Apply to join State Building Code Council Technical Advisory Groups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solidFill>
                <a:schemeClr val="lt1"/>
              </a:solidFill>
              <a:highlight>
                <a:schemeClr val="accent5"/>
              </a:highlight>
            </a:endParaRPr>
          </a:p>
          <a:p>
            <a:pPr marL="0" lvl="0" indent="0" algn="l" rtl="0">
              <a:spcBef>
                <a:spcPts val="0"/>
              </a:spcBef>
              <a:spcAft>
                <a:spcPts val="0"/>
              </a:spcAft>
              <a:buNone/>
            </a:pPr>
            <a:endParaRPr>
              <a:solidFill>
                <a:schemeClr val="lt1"/>
              </a:solidFill>
              <a:highlight>
                <a:schemeClr val="accent5"/>
              </a:highlight>
            </a:endParaRPr>
          </a:p>
          <a:p>
            <a:pPr marL="0" lvl="0" indent="0" algn="l" rtl="0">
              <a:spcBef>
                <a:spcPts val="0"/>
              </a:spcBef>
              <a:spcAft>
                <a:spcPts val="0"/>
              </a:spcAft>
              <a:buNone/>
            </a:pPr>
            <a:endParaRPr>
              <a:solidFill>
                <a:schemeClr val="lt1"/>
              </a:solidFill>
              <a:highlight>
                <a:schemeClr val="accent5"/>
              </a:highlight>
            </a:endParaRPr>
          </a:p>
          <a:p>
            <a:pPr marL="0" lvl="0" indent="0" algn="l" rtl="0">
              <a:spcBef>
                <a:spcPts val="0"/>
              </a:spcBef>
              <a:spcAft>
                <a:spcPts val="0"/>
              </a:spcAft>
              <a:buNone/>
            </a:pPr>
            <a:r>
              <a:rPr lang="en"/>
              <a:t>Q&amp;A</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lt1"/>
              </a:buClr>
              <a:buSzPct val="321428"/>
              <a:buFont typeface="Calibri"/>
              <a:buNone/>
            </a:pPr>
            <a:r>
              <a:rPr lang="en" sz="1400"/>
              <a:t>Rachel Koller, Shift Zero, rachel@shiftzero.org</a:t>
            </a:r>
            <a:endParaRPr sz="1400"/>
          </a:p>
          <a:p>
            <a:pPr marL="0" lvl="0" indent="0" algn="l" rtl="0">
              <a:lnSpc>
                <a:spcPct val="115000"/>
              </a:lnSpc>
              <a:spcBef>
                <a:spcPts val="0"/>
              </a:spcBef>
              <a:spcAft>
                <a:spcPts val="0"/>
              </a:spcAft>
              <a:buNone/>
            </a:pPr>
            <a:r>
              <a:rPr lang="en" sz="1400"/>
              <a:t>Deepa Sivarajan, Climate Solutions, deepa.sivarajan@climatesolutions.org</a:t>
            </a: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lt1"/>
              </a:solidFill>
              <a:highlight>
                <a:schemeClr val="accent5"/>
              </a:highlight>
            </a:endParaRPr>
          </a:p>
        </p:txBody>
      </p:sp>
      <p:pic>
        <p:nvPicPr>
          <p:cNvPr id="702" name="Google Shape;702;p80" title="all you ever talk about.jpeg"/>
          <p:cNvPicPr preferRelativeResize="0"/>
          <p:nvPr/>
        </p:nvPicPr>
        <p:blipFill>
          <a:blip r:embed="rId3">
            <a:alphaModFix/>
          </a:blip>
          <a:stretch>
            <a:fillRect/>
          </a:stretch>
        </p:blipFill>
        <p:spPr>
          <a:xfrm>
            <a:off x="4762450" y="1095651"/>
            <a:ext cx="2619802" cy="26198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6"/>
          <p:cNvSpPr txBox="1">
            <a:spLocks noGrp="1"/>
          </p:cNvSpPr>
          <p:nvPr>
            <p:ph type="title"/>
          </p:nvPr>
        </p:nvSpPr>
        <p:spPr>
          <a:xfrm>
            <a:off x="311700" y="445025"/>
            <a:ext cx="724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Shift Zero vision: zero carbon buildings for all in Washington</a:t>
            </a:r>
            <a:endParaRPr sz="3320"/>
          </a:p>
        </p:txBody>
      </p:sp>
      <p:sp>
        <p:nvSpPr>
          <p:cNvPr id="488" name="Google Shape;488;p56"/>
          <p:cNvSpPr txBox="1">
            <a:spLocks noGrp="1"/>
          </p:cNvSpPr>
          <p:nvPr>
            <p:ph type="body" idx="1"/>
          </p:nvPr>
        </p:nvSpPr>
        <p:spPr>
          <a:xfrm>
            <a:off x="311700" y="1118550"/>
            <a:ext cx="6248100" cy="3880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a:p>
          <a:p>
            <a:pPr marL="0" lvl="0" indent="0" algn="l" rtl="0">
              <a:lnSpc>
                <a:spcPct val="100000"/>
              </a:lnSpc>
              <a:spcBef>
                <a:spcPts val="1000"/>
              </a:spcBef>
              <a:spcAft>
                <a:spcPts val="0"/>
              </a:spcAft>
              <a:buNone/>
            </a:pPr>
            <a:r>
              <a:rPr lang="en"/>
              <a:t>Alliance of 60+ members from high performance building, energy efficiency, environment, affordable housing</a:t>
            </a:r>
            <a:endParaRPr/>
          </a:p>
          <a:p>
            <a:pPr marL="0" lvl="0" indent="0" algn="l" rtl="0">
              <a:lnSpc>
                <a:spcPct val="100000"/>
              </a:lnSpc>
              <a:spcBef>
                <a:spcPts val="1000"/>
              </a:spcBef>
              <a:spcAft>
                <a:spcPts val="0"/>
              </a:spcAft>
              <a:buNone/>
            </a:pPr>
            <a:r>
              <a:rPr lang="en"/>
              <a:t>Harnessing collaboration of technical, policy, and advocacy leaders across non-profits, businesses, government  </a:t>
            </a:r>
            <a:endParaRPr/>
          </a:p>
          <a:p>
            <a:pPr marL="0" lvl="0" indent="0" algn="l" rtl="0">
              <a:lnSpc>
                <a:spcPct val="100000"/>
              </a:lnSpc>
              <a:spcBef>
                <a:spcPts val="1000"/>
              </a:spcBef>
              <a:spcAft>
                <a:spcPts val="0"/>
              </a:spcAft>
              <a:buNone/>
            </a:pPr>
            <a:r>
              <a:rPr lang="en" b="1"/>
              <a:t>Advocacy Focus:</a:t>
            </a:r>
            <a:endParaRPr b="1"/>
          </a:p>
          <a:p>
            <a:pPr marL="457200" lvl="0" indent="-342900" algn="l" rtl="0">
              <a:lnSpc>
                <a:spcPct val="100000"/>
              </a:lnSpc>
              <a:spcBef>
                <a:spcPts val="1000"/>
              </a:spcBef>
              <a:spcAft>
                <a:spcPts val="0"/>
              </a:spcAft>
              <a:buSzPts val="1800"/>
              <a:buChar char="●"/>
            </a:pPr>
            <a:r>
              <a:rPr lang="en"/>
              <a:t>Maximizing energy efficiency.</a:t>
            </a:r>
            <a:endParaRPr/>
          </a:p>
          <a:p>
            <a:pPr marL="457200" lvl="0" indent="-342900" algn="l" rtl="0">
              <a:lnSpc>
                <a:spcPct val="100000"/>
              </a:lnSpc>
              <a:spcBef>
                <a:spcPts val="1000"/>
              </a:spcBef>
              <a:spcAft>
                <a:spcPts val="0"/>
              </a:spcAft>
              <a:buSzPts val="1800"/>
              <a:buChar char="●"/>
            </a:pPr>
            <a:r>
              <a:rPr lang="en"/>
              <a:t>Transitioning buildings away from fossil fuels.</a:t>
            </a:r>
            <a:endParaRPr/>
          </a:p>
          <a:p>
            <a:pPr marL="457200" lvl="0" indent="-342900" algn="l" rtl="0">
              <a:lnSpc>
                <a:spcPct val="100000"/>
              </a:lnSpc>
              <a:spcBef>
                <a:spcPts val="1000"/>
              </a:spcBef>
              <a:spcAft>
                <a:spcPts val="1000"/>
              </a:spcAft>
              <a:buSzPts val="1800"/>
              <a:buChar char="●"/>
            </a:pPr>
            <a:r>
              <a:rPr lang="en"/>
              <a:t>Increasing access to healthy, climate resilient buildings and communities in our state.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94" name="Google Shape;494;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95" name="Google Shape;495;p57" title="Screenshot 2026-01-25 at 10.31.09 AM.png"/>
          <p:cNvPicPr preferRelativeResize="0"/>
          <p:nvPr/>
        </p:nvPicPr>
        <p:blipFill>
          <a:blip r:embed="rId3">
            <a:alphaModFix/>
          </a:blip>
          <a:stretch>
            <a:fillRect/>
          </a:stretch>
        </p:blipFill>
        <p:spPr>
          <a:xfrm>
            <a:off x="0" y="13395"/>
            <a:ext cx="9144003" cy="51167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8"/>
          <p:cNvSpPr txBox="1">
            <a:spLocks noGrp="1"/>
          </p:cNvSpPr>
          <p:nvPr>
            <p:ph type="title"/>
          </p:nvPr>
        </p:nvSpPr>
        <p:spPr>
          <a:xfrm>
            <a:off x="311700" y="445025"/>
            <a:ext cx="8065800" cy="113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00"/>
              <a:t>Teams &amp; Workgroups Organizing for Action </a:t>
            </a:r>
            <a:endParaRPr sz="3000"/>
          </a:p>
          <a:p>
            <a:pPr marL="0" lvl="0" indent="0" algn="l" rtl="0">
              <a:spcBef>
                <a:spcPts val="0"/>
              </a:spcBef>
              <a:spcAft>
                <a:spcPts val="0"/>
              </a:spcAft>
              <a:buSzPts val="990"/>
              <a:buNone/>
            </a:pPr>
            <a:endParaRPr sz="2500"/>
          </a:p>
        </p:txBody>
      </p:sp>
      <p:graphicFrame>
        <p:nvGraphicFramePr>
          <p:cNvPr id="501" name="Google Shape;501;p58"/>
          <p:cNvGraphicFramePr/>
          <p:nvPr/>
        </p:nvGraphicFramePr>
        <p:xfrm>
          <a:off x="366338" y="1107025"/>
          <a:ext cx="6576725" cy="3876335"/>
        </p:xfrm>
        <a:graphic>
          <a:graphicData uri="http://schemas.openxmlformats.org/drawingml/2006/table">
            <a:tbl>
              <a:tblPr>
                <a:noFill/>
                <a:tableStyleId>{0491837A-4A53-4AB4-B6B2-CBC1FDABD036}</a:tableStyleId>
              </a:tblPr>
              <a:tblGrid>
                <a:gridCol w="435625">
                  <a:extLst>
                    <a:ext uri="{9D8B030D-6E8A-4147-A177-3AD203B41FA5}">
                      <a16:colId xmlns:a16="http://schemas.microsoft.com/office/drawing/2014/main" val="20000"/>
                    </a:ext>
                  </a:extLst>
                </a:gridCol>
                <a:gridCol w="3096375">
                  <a:extLst>
                    <a:ext uri="{9D8B030D-6E8A-4147-A177-3AD203B41FA5}">
                      <a16:colId xmlns:a16="http://schemas.microsoft.com/office/drawing/2014/main" val="20001"/>
                    </a:ext>
                  </a:extLst>
                </a:gridCol>
                <a:gridCol w="3044725">
                  <a:extLst>
                    <a:ext uri="{9D8B030D-6E8A-4147-A177-3AD203B41FA5}">
                      <a16:colId xmlns:a16="http://schemas.microsoft.com/office/drawing/2014/main" val="20002"/>
                    </a:ext>
                  </a:extLst>
                </a:gridCol>
              </a:tblGrid>
              <a:tr h="376700">
                <a:tc rowSpan="8">
                  <a:txBody>
                    <a:bodyPr/>
                    <a:lstStyle/>
                    <a:p>
                      <a:pPr marL="0" lvl="0" indent="0" algn="l" rtl="0">
                        <a:spcBef>
                          <a:spcPts val="0"/>
                        </a:spcBef>
                        <a:spcAft>
                          <a:spcPts val="0"/>
                        </a:spcAft>
                        <a:buNone/>
                      </a:pPr>
                      <a:endParaRPr sz="1000" b="1">
                        <a:solidFill>
                          <a:schemeClr val="lt1"/>
                        </a:solidFill>
                        <a:latin typeface="Roboto"/>
                        <a:ea typeface="Roboto"/>
                        <a:cs typeface="Roboto"/>
                        <a:sym typeface="Roboto"/>
                      </a:endParaRPr>
                    </a:p>
                  </a:txBody>
                  <a:tcPr marL="91425" marR="91425" marT="91425" marB="91425">
                    <a:solidFill>
                      <a:schemeClr val="accent4"/>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ENERGY CODE &amp; STANDARDS Team</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Strengthening and development of energy codes, building performance standards, and alignment of these policies.</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33775">
                <a:tc vMerge="1">
                  <a:txBody>
                    <a:bodyPr/>
                    <a:lstStyle/>
                    <a:p>
                      <a:endParaRPr lang="en-US"/>
                    </a:p>
                  </a:txBody>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STATE POLICY Team</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Develops shared priorities and educates decision makers at the state level.</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76700">
                <a:tc vMerge="1">
                  <a:txBody>
                    <a:bodyPr/>
                    <a:lstStyle/>
                    <a:p>
                      <a:endParaRPr lang="en-US"/>
                    </a:p>
                  </a:txBody>
                  <a:tcPr/>
                </a:tc>
                <a:tc>
                  <a:txBody>
                    <a:bodyPr/>
                    <a:lstStyle/>
                    <a:p>
                      <a:pPr marL="137160" lvl="0" indent="-69850" algn="l" rtl="0">
                        <a:spcBef>
                          <a:spcPts val="0"/>
                        </a:spcBef>
                        <a:spcAft>
                          <a:spcPts val="0"/>
                        </a:spcAft>
                        <a:buClr>
                          <a:schemeClr val="lt1"/>
                        </a:buClr>
                        <a:buSzPts val="1100"/>
                        <a:buFont typeface="Roboto"/>
                        <a:buChar char="➔"/>
                      </a:pPr>
                      <a:r>
                        <a:rPr lang="en" sz="1100" b="1">
                          <a:solidFill>
                            <a:schemeClr val="lt1"/>
                          </a:solidFill>
                          <a:latin typeface="Roboto"/>
                          <a:ea typeface="Roboto"/>
                          <a:cs typeface="Roboto"/>
                          <a:sym typeface="Roboto"/>
                        </a:rPr>
                        <a:t>     Implementation Workgroup</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Clr>
                          <a:srgbClr val="000000"/>
                        </a:buClr>
                        <a:buSzPts val="1100"/>
                        <a:buFont typeface="Arial"/>
                        <a:buNone/>
                      </a:pPr>
                      <a:r>
                        <a:rPr lang="en" sz="900">
                          <a:solidFill>
                            <a:schemeClr val="dk2"/>
                          </a:solidFill>
                          <a:latin typeface="Roboto"/>
                          <a:ea typeface="Roboto"/>
                          <a:cs typeface="Roboto"/>
                          <a:sym typeface="Roboto"/>
                        </a:rPr>
                        <a:t>Lessons learned from implementation, to inform future recommendations and advocacy.</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76700">
                <a:tc vMerge="1">
                  <a:txBody>
                    <a:bodyPr/>
                    <a:lstStyle/>
                    <a:p>
                      <a:endParaRPr lang="en-US"/>
                    </a:p>
                  </a:txBody>
                  <a:tcPr/>
                </a:tc>
                <a:tc>
                  <a:txBody>
                    <a:bodyPr/>
                    <a:lstStyle/>
                    <a:p>
                      <a:pPr marL="137160" marR="0" lvl="0" indent="-69850" algn="l" rtl="0">
                        <a:lnSpc>
                          <a:spcPct val="100000"/>
                        </a:lnSpc>
                        <a:spcBef>
                          <a:spcPts val="0"/>
                        </a:spcBef>
                        <a:spcAft>
                          <a:spcPts val="0"/>
                        </a:spcAft>
                        <a:buClr>
                          <a:schemeClr val="lt1"/>
                        </a:buClr>
                        <a:buSzPts val="1100"/>
                        <a:buFont typeface="Roboto"/>
                        <a:buChar char="➔"/>
                      </a:pPr>
                      <a:r>
                        <a:rPr lang="en" sz="1100" b="1">
                          <a:solidFill>
                            <a:schemeClr val="lt1"/>
                          </a:solidFill>
                          <a:latin typeface="Roboto"/>
                          <a:ea typeface="Roboto"/>
                          <a:cs typeface="Roboto"/>
                          <a:sym typeface="Roboto"/>
                        </a:rPr>
                        <a:t>     Wx Plus Health Workgroup</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Identifies funding needs, structural changes, and advocacy opportunities to help scale Wx and maximize impact.</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r h="276250">
                <a:tc vMerge="1">
                  <a:txBody>
                    <a:bodyPr/>
                    <a:lstStyle/>
                    <a:p>
                      <a:endParaRPr lang="en-US"/>
                    </a:p>
                  </a:txBody>
                  <a:tcPr/>
                </a:tc>
                <a:tc>
                  <a:txBody>
                    <a:bodyPr/>
                    <a:lstStyle/>
                    <a:p>
                      <a:pPr marL="137160" marR="0" lvl="0" indent="-69850" algn="l" rtl="0">
                        <a:lnSpc>
                          <a:spcPct val="100000"/>
                        </a:lnSpc>
                        <a:spcBef>
                          <a:spcPts val="0"/>
                        </a:spcBef>
                        <a:spcAft>
                          <a:spcPts val="0"/>
                        </a:spcAft>
                        <a:buClr>
                          <a:schemeClr val="lt1"/>
                        </a:buClr>
                        <a:buSzPts val="1100"/>
                        <a:buFont typeface="Roboto"/>
                        <a:buChar char="➔"/>
                      </a:pPr>
                      <a:r>
                        <a:rPr lang="en" sz="1100" b="1">
                          <a:solidFill>
                            <a:schemeClr val="lt1"/>
                          </a:solidFill>
                          <a:latin typeface="Roboto"/>
                          <a:ea typeface="Roboto"/>
                          <a:cs typeface="Roboto"/>
                          <a:sym typeface="Roboto"/>
                        </a:rPr>
                        <a:t>     Rate Reform &amp; Affordability </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Protecting utility customers and affordability as we move forward on building electrification.</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4"/>
                  </a:ext>
                </a:extLst>
              </a:tr>
              <a:tr h="401825">
                <a:tc vMerge="1">
                  <a:txBody>
                    <a:bodyPr/>
                    <a:lstStyle/>
                    <a:p>
                      <a:endParaRPr lang="en-US"/>
                    </a:p>
                  </a:txBody>
                  <a:tcPr/>
                </a:tc>
                <a:tc>
                  <a:txBody>
                    <a:bodyPr/>
                    <a:lstStyle/>
                    <a:p>
                      <a:pPr marL="137160" marR="0" lvl="0" indent="-69850" algn="l" rtl="0">
                        <a:lnSpc>
                          <a:spcPct val="100000"/>
                        </a:lnSpc>
                        <a:spcBef>
                          <a:spcPts val="0"/>
                        </a:spcBef>
                        <a:spcAft>
                          <a:spcPts val="0"/>
                        </a:spcAft>
                        <a:buClr>
                          <a:schemeClr val="lt1"/>
                        </a:buClr>
                        <a:buSzPts val="1100"/>
                        <a:buFont typeface="Roboto"/>
                        <a:buChar char="➔"/>
                      </a:pPr>
                      <a:r>
                        <a:rPr lang="en" sz="1100" b="1">
                          <a:solidFill>
                            <a:schemeClr val="lt1"/>
                          </a:solidFill>
                          <a:latin typeface="Roboto"/>
                          <a:ea typeface="Roboto"/>
                          <a:cs typeface="Roboto"/>
                          <a:sym typeface="Roboto"/>
                        </a:rPr>
                        <a:t>    </a:t>
                      </a:r>
                      <a:r>
                        <a:rPr lang="en" sz="1100" b="1">
                          <a:solidFill>
                            <a:schemeClr val="accent4"/>
                          </a:solidFill>
                          <a:latin typeface="Roboto"/>
                          <a:ea typeface="Roboto"/>
                          <a:cs typeface="Roboto"/>
                          <a:sym typeface="Roboto"/>
                        </a:rPr>
                        <a:t> </a:t>
                      </a:r>
                      <a:r>
                        <a:rPr lang="en" sz="1100" b="1">
                          <a:solidFill>
                            <a:schemeClr val="lt1"/>
                          </a:solidFill>
                          <a:latin typeface="Roboto"/>
                          <a:ea typeface="Roboto"/>
                          <a:cs typeface="Roboto"/>
                          <a:sym typeface="Roboto"/>
                        </a:rPr>
                        <a:t>Livability Standards &amp; Cooling </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Improving access to cooling for renting populations.</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5"/>
                  </a:ext>
                </a:extLst>
              </a:tr>
              <a:tr h="376700">
                <a:tc vMerge="1">
                  <a:txBody>
                    <a:bodyPr/>
                    <a:lstStyle/>
                    <a:p>
                      <a:endParaRPr lang="en-US"/>
                    </a:p>
                  </a:txBody>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FIELD Team</a:t>
                      </a:r>
                      <a:endParaRPr sz="11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Organizers from partner organizations across the state coordinate and mobilize grassroots support.</a:t>
                      </a:r>
                      <a:endParaRPr sz="9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6"/>
                  </a:ext>
                </a:extLst>
              </a:tr>
              <a:tr h="276250">
                <a:tc vMerge="1">
                  <a:txBody>
                    <a:bodyPr/>
                    <a:lstStyle/>
                    <a:p>
                      <a:endParaRPr lang="en-US"/>
                    </a:p>
                  </a:txBody>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LOCAL GOV’T STAFF Workgroup</a:t>
                      </a:r>
                      <a:endParaRPr sz="1100" b="1">
                        <a:solidFill>
                          <a:schemeClr val="lt1"/>
                        </a:solidFill>
                        <a:latin typeface="Roboto"/>
                        <a:ea typeface="Roboto"/>
                        <a:cs typeface="Roboto"/>
                        <a:sym typeface="Roboto"/>
                      </a:endParaRPr>
                    </a:p>
                  </a:txBody>
                  <a:tcPr marL="91425" marR="91425" marT="91425" marB="91425">
                    <a:lnB w="9525" cap="flat" cmpd="sng">
                      <a:solidFill>
                        <a:srgbClr val="9E9E9E"/>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r>
                        <a:rPr lang="en" sz="900">
                          <a:solidFill>
                            <a:schemeClr val="dk2"/>
                          </a:solidFill>
                          <a:latin typeface="Roboto"/>
                          <a:ea typeface="Roboto"/>
                          <a:cs typeface="Roboto"/>
                          <a:sym typeface="Roboto"/>
                        </a:rPr>
                        <a:t>WA local government staff explore building decarbonization policies and programs.</a:t>
                      </a:r>
                      <a:endParaRPr sz="900">
                        <a:solidFill>
                          <a:schemeClr val="dk2"/>
                        </a:solidFill>
                        <a:latin typeface="Roboto"/>
                        <a:ea typeface="Roboto"/>
                        <a:cs typeface="Roboto"/>
                        <a:sym typeface="Robo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02" name="Google Shape;502;p58"/>
          <p:cNvSpPr txBox="1"/>
          <p:nvPr/>
        </p:nvSpPr>
        <p:spPr>
          <a:xfrm rot="-5400000">
            <a:off x="-895241" y="2909050"/>
            <a:ext cx="2841000" cy="38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Roboto"/>
                <a:ea typeface="Roboto"/>
                <a:cs typeface="Roboto"/>
                <a:sym typeface="Roboto"/>
              </a:rPr>
              <a:t>Equity First</a:t>
            </a:r>
            <a:endParaRPr sz="1800" b="1">
              <a:solidFill>
                <a:schemeClr val="lt1"/>
              </a:solidFill>
              <a:latin typeface="Roboto"/>
              <a:ea typeface="Roboto"/>
              <a:cs typeface="Roboto"/>
              <a:sym typeface="Roboto"/>
            </a:endParaRPr>
          </a:p>
        </p:txBody>
      </p:sp>
      <p:sp>
        <p:nvSpPr>
          <p:cNvPr id="503" name="Google Shape;503;p58"/>
          <p:cNvSpPr txBox="1"/>
          <p:nvPr/>
        </p:nvSpPr>
        <p:spPr>
          <a:xfrm>
            <a:off x="6943075" y="3113950"/>
            <a:ext cx="1792500" cy="10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a:solidFill>
                  <a:schemeClr val="accent5"/>
                </a:solidFill>
                <a:latin typeface="Roboto"/>
                <a:ea typeface="Roboto"/>
                <a:cs typeface="Roboto"/>
                <a:sym typeface="Roboto"/>
              </a:rPr>
              <a:t>AD HOC groups:</a:t>
            </a:r>
            <a:endParaRPr sz="1100" b="1" i="1">
              <a:solidFill>
                <a:schemeClr val="accent5"/>
              </a:solidFill>
              <a:latin typeface="Roboto"/>
              <a:ea typeface="Roboto"/>
              <a:cs typeface="Roboto"/>
              <a:sym typeface="Roboto"/>
            </a:endParaRPr>
          </a:p>
          <a:p>
            <a:pPr marL="457200" marR="0" lvl="0" indent="-298450" algn="l" rtl="0">
              <a:spcBef>
                <a:spcPts val="0"/>
              </a:spcBef>
              <a:spcAft>
                <a:spcPts val="0"/>
              </a:spcAft>
              <a:buClr>
                <a:schemeClr val="accent5"/>
              </a:buClr>
              <a:buSzPts val="1100"/>
              <a:buFont typeface="Roboto"/>
              <a:buChar char="●"/>
            </a:pPr>
            <a:r>
              <a:rPr lang="en" sz="1100" b="1" i="1">
                <a:solidFill>
                  <a:schemeClr val="accent5"/>
                </a:solidFill>
                <a:latin typeface="Roboto"/>
                <a:ea typeface="Roboto"/>
                <a:cs typeface="Roboto"/>
                <a:sym typeface="Roboto"/>
              </a:rPr>
              <a:t>Embodied Carbon Policy </a:t>
            </a:r>
            <a:endParaRPr sz="1100" b="1" i="1">
              <a:solidFill>
                <a:schemeClr val="accent5"/>
              </a:solidFill>
              <a:latin typeface="Roboto"/>
              <a:ea typeface="Roboto"/>
              <a:cs typeface="Roboto"/>
              <a:sym typeface="Roboto"/>
            </a:endParaRPr>
          </a:p>
          <a:p>
            <a:pPr marL="457200" lvl="0" indent="-298450" algn="l" rtl="0">
              <a:spcBef>
                <a:spcPts val="0"/>
              </a:spcBef>
              <a:spcAft>
                <a:spcPts val="0"/>
              </a:spcAft>
              <a:buClr>
                <a:schemeClr val="accent5"/>
              </a:buClr>
              <a:buSzPts val="1100"/>
              <a:buFont typeface="Roboto"/>
              <a:buChar char="●"/>
            </a:pPr>
            <a:r>
              <a:rPr lang="en" sz="1100" b="1" i="1">
                <a:solidFill>
                  <a:schemeClr val="accent5"/>
                </a:solidFill>
                <a:latin typeface="Roboto"/>
                <a:ea typeface="Roboto"/>
                <a:cs typeface="Roboto"/>
                <a:sym typeface="Roboto"/>
              </a:rPr>
              <a:t>Workforce </a:t>
            </a:r>
            <a:endParaRPr sz="1100" b="1" i="1">
              <a:solidFill>
                <a:schemeClr val="accent5"/>
              </a:solidFill>
              <a:latin typeface="Roboto"/>
              <a:ea typeface="Roboto"/>
              <a:cs typeface="Roboto"/>
              <a:sym typeface="Roboto"/>
            </a:endParaRPr>
          </a:p>
          <a:p>
            <a:pPr marL="457200" lvl="0" indent="-298450" algn="l" rtl="0">
              <a:spcBef>
                <a:spcPts val="0"/>
              </a:spcBef>
              <a:spcAft>
                <a:spcPts val="0"/>
              </a:spcAft>
              <a:buClr>
                <a:schemeClr val="accent5"/>
              </a:buClr>
              <a:buSzPts val="1100"/>
              <a:buFont typeface="Roboto"/>
              <a:buChar char="●"/>
            </a:pPr>
            <a:r>
              <a:rPr lang="en" sz="1100" b="1" i="1">
                <a:solidFill>
                  <a:schemeClr val="accent5"/>
                </a:solidFill>
                <a:latin typeface="Roboto"/>
                <a:ea typeface="Roboto"/>
                <a:cs typeface="Roboto"/>
                <a:sym typeface="Roboto"/>
              </a:rPr>
              <a:t>Communications</a:t>
            </a:r>
            <a:endParaRPr sz="1100" b="1" i="1">
              <a:solidFill>
                <a:schemeClr val="accent5"/>
              </a:solidFill>
              <a:latin typeface="Roboto"/>
              <a:ea typeface="Roboto"/>
              <a:cs typeface="Roboto"/>
              <a:sym typeface="Roboto"/>
            </a:endParaRPr>
          </a:p>
          <a:p>
            <a:pPr marL="0" lvl="0" indent="0" algn="l" rtl="0">
              <a:spcBef>
                <a:spcPts val="1000"/>
              </a:spcBef>
              <a:spcAft>
                <a:spcPts val="0"/>
              </a:spcAft>
              <a:buNone/>
            </a:pPr>
            <a:endParaRPr sz="1100" b="1">
              <a:solidFill>
                <a:schemeClr val="accent5"/>
              </a:solidFill>
              <a:latin typeface="Roboto"/>
              <a:ea typeface="Roboto"/>
              <a:cs typeface="Roboto"/>
              <a:sym typeface="Roboto"/>
            </a:endParaRPr>
          </a:p>
          <a:p>
            <a:pPr marL="0" lvl="0" indent="0" algn="l" rtl="0">
              <a:spcBef>
                <a:spcPts val="1000"/>
              </a:spcBef>
              <a:spcAft>
                <a:spcPts val="1000"/>
              </a:spcAft>
              <a:buNone/>
            </a:pPr>
            <a:endParaRPr sz="1100" b="1">
              <a:solidFill>
                <a:schemeClr val="accent5"/>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t>Shift Zero Role: Strategy, Collaboration, Coordination </a:t>
            </a:r>
            <a:endParaRPr sz="3320"/>
          </a:p>
        </p:txBody>
      </p:sp>
      <p:sp>
        <p:nvSpPr>
          <p:cNvPr id="509" name="Google Shape;509;p59"/>
          <p:cNvSpPr txBox="1">
            <a:spLocks noGrp="1"/>
          </p:cNvSpPr>
          <p:nvPr>
            <p:ph type="body" idx="1"/>
          </p:nvPr>
        </p:nvSpPr>
        <p:spPr>
          <a:xfrm>
            <a:off x="311700" y="1740050"/>
            <a:ext cx="3920400" cy="2449500"/>
          </a:xfrm>
          <a:prstGeom prst="rect">
            <a:avLst/>
          </a:prstGeom>
        </p:spPr>
        <p:txBody>
          <a:bodyPr spcFirstLastPara="1" wrap="square" lIns="91425" tIns="91425" rIns="91425" bIns="91425" anchor="t" anchorCtr="0">
            <a:normAutofit/>
          </a:bodyPr>
          <a:lstStyle/>
          <a:p>
            <a:pPr marL="457200" lvl="0" indent="-317500" algn="l" rtl="0">
              <a:lnSpc>
                <a:spcPct val="90000"/>
              </a:lnSpc>
              <a:spcBef>
                <a:spcPts val="0"/>
              </a:spcBef>
              <a:spcAft>
                <a:spcPts val="0"/>
              </a:spcAft>
              <a:buSzPts val="1400"/>
              <a:buChar char="●"/>
            </a:pPr>
            <a:r>
              <a:rPr lang="en" sz="1400"/>
              <a:t>Technical hub, stakeholder input</a:t>
            </a:r>
            <a:endParaRPr sz="1400"/>
          </a:p>
          <a:p>
            <a:pPr marL="457200" lvl="0" indent="-317500" algn="l" rtl="0">
              <a:lnSpc>
                <a:spcPct val="90000"/>
              </a:lnSpc>
              <a:spcBef>
                <a:spcPts val="1000"/>
              </a:spcBef>
              <a:spcAft>
                <a:spcPts val="0"/>
              </a:spcAft>
              <a:buSzPts val="1400"/>
              <a:buChar char="●"/>
            </a:pPr>
            <a:r>
              <a:rPr lang="en" sz="1400"/>
              <a:t>Develop messaging and educational materials </a:t>
            </a:r>
            <a:endParaRPr sz="1400"/>
          </a:p>
          <a:p>
            <a:pPr marL="457200" lvl="0" indent="-317500" algn="l" rtl="0">
              <a:lnSpc>
                <a:spcPct val="90000"/>
              </a:lnSpc>
              <a:spcBef>
                <a:spcPts val="1000"/>
              </a:spcBef>
              <a:spcAft>
                <a:spcPts val="0"/>
              </a:spcAft>
              <a:buSzPts val="1400"/>
              <a:buChar char="●"/>
            </a:pPr>
            <a:r>
              <a:rPr lang="en" sz="1400"/>
              <a:t>Organize broad coalition of stakeholders: health, anti-poverty, housing, climate, environmental justice, builders, engineers, grassroots</a:t>
            </a:r>
            <a:endParaRPr sz="1400"/>
          </a:p>
          <a:p>
            <a:pPr marL="457200" lvl="0" indent="-317500" algn="l" rtl="0">
              <a:lnSpc>
                <a:spcPct val="90000"/>
              </a:lnSpc>
              <a:spcBef>
                <a:spcPts val="1000"/>
              </a:spcBef>
              <a:spcAft>
                <a:spcPts val="0"/>
              </a:spcAft>
              <a:buSzPts val="1400"/>
              <a:buChar char="●"/>
            </a:pPr>
            <a:r>
              <a:rPr lang="en" sz="1400"/>
              <a:t>Mobilize testimony, sign on letters</a:t>
            </a:r>
            <a:endParaRPr sz="1400"/>
          </a:p>
          <a:p>
            <a:pPr marL="457200" lvl="0" indent="-317500" algn="l" rtl="0">
              <a:lnSpc>
                <a:spcPct val="90000"/>
              </a:lnSpc>
              <a:spcBef>
                <a:spcPts val="1000"/>
              </a:spcBef>
              <a:spcAft>
                <a:spcPts val="1000"/>
              </a:spcAft>
              <a:buSzPts val="1400"/>
              <a:buChar char="●"/>
            </a:pPr>
            <a:r>
              <a:rPr lang="en" sz="1400"/>
              <a:t>Fast action response for defense</a:t>
            </a:r>
            <a:endParaRPr sz="1400"/>
          </a:p>
        </p:txBody>
      </p:sp>
      <p:pic>
        <p:nvPicPr>
          <p:cNvPr id="510" name="Google Shape;510;p59"/>
          <p:cNvPicPr preferRelativeResize="0"/>
          <p:nvPr/>
        </p:nvPicPr>
        <p:blipFill>
          <a:blip r:embed="rId3">
            <a:alphaModFix/>
          </a:blip>
          <a:stretch>
            <a:fillRect/>
          </a:stretch>
        </p:blipFill>
        <p:spPr>
          <a:xfrm>
            <a:off x="5838800" y="3525650"/>
            <a:ext cx="1680950" cy="1396575"/>
          </a:xfrm>
          <a:prstGeom prst="rect">
            <a:avLst/>
          </a:prstGeom>
          <a:noFill/>
          <a:ln>
            <a:noFill/>
          </a:ln>
        </p:spPr>
      </p:pic>
      <p:pic>
        <p:nvPicPr>
          <p:cNvPr id="511" name="Google Shape;511;p59"/>
          <p:cNvPicPr preferRelativeResize="0"/>
          <p:nvPr/>
        </p:nvPicPr>
        <p:blipFill>
          <a:blip r:embed="rId4">
            <a:alphaModFix/>
          </a:blip>
          <a:stretch>
            <a:fillRect/>
          </a:stretch>
        </p:blipFill>
        <p:spPr>
          <a:xfrm>
            <a:off x="6446450" y="1457905"/>
            <a:ext cx="2583926" cy="779247"/>
          </a:xfrm>
          <a:prstGeom prst="rect">
            <a:avLst/>
          </a:prstGeom>
          <a:noFill/>
          <a:ln>
            <a:noFill/>
          </a:ln>
        </p:spPr>
      </p:pic>
      <p:pic>
        <p:nvPicPr>
          <p:cNvPr id="512" name="Google Shape;512;p59"/>
          <p:cNvPicPr preferRelativeResize="0"/>
          <p:nvPr/>
        </p:nvPicPr>
        <p:blipFill rotWithShape="1">
          <a:blip r:embed="rId5">
            <a:alphaModFix/>
          </a:blip>
          <a:srcRect l="9724" r="10173"/>
          <a:stretch/>
        </p:blipFill>
        <p:spPr>
          <a:xfrm>
            <a:off x="6701387" y="2399926"/>
            <a:ext cx="2442624" cy="1338562"/>
          </a:xfrm>
          <a:prstGeom prst="rect">
            <a:avLst/>
          </a:prstGeom>
          <a:noFill/>
          <a:ln>
            <a:noFill/>
          </a:ln>
        </p:spPr>
      </p:pic>
      <p:pic>
        <p:nvPicPr>
          <p:cNvPr id="513" name="Google Shape;513;p59" title="SBCC residential code graphics-01.jpg"/>
          <p:cNvPicPr preferRelativeResize="0"/>
          <p:nvPr/>
        </p:nvPicPr>
        <p:blipFill>
          <a:blip r:embed="rId6">
            <a:alphaModFix/>
          </a:blip>
          <a:stretch>
            <a:fillRect/>
          </a:stretch>
        </p:blipFill>
        <p:spPr>
          <a:xfrm>
            <a:off x="4572000" y="1257149"/>
            <a:ext cx="1874451" cy="1874475"/>
          </a:xfrm>
          <a:prstGeom prst="rect">
            <a:avLst/>
          </a:prstGeom>
          <a:noFill/>
          <a:ln>
            <a:noFill/>
          </a:ln>
        </p:spPr>
      </p:pic>
      <p:pic>
        <p:nvPicPr>
          <p:cNvPr id="514" name="Google Shape;514;p59" title="1080x1080 Induction.jpg"/>
          <p:cNvPicPr preferRelativeResize="0"/>
          <p:nvPr/>
        </p:nvPicPr>
        <p:blipFill>
          <a:blip r:embed="rId7">
            <a:alphaModFix/>
          </a:blip>
          <a:stretch>
            <a:fillRect/>
          </a:stretch>
        </p:blipFill>
        <p:spPr>
          <a:xfrm>
            <a:off x="3831075" y="3241275"/>
            <a:ext cx="1680950" cy="168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0"/>
          <p:cNvSpPr txBox="1">
            <a:spLocks noGrp="1"/>
          </p:cNvSpPr>
          <p:nvPr>
            <p:ph type="title"/>
          </p:nvPr>
        </p:nvSpPr>
        <p:spPr>
          <a:xfrm>
            <a:off x="628650" y="59618"/>
            <a:ext cx="7886700" cy="786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2700"/>
              <a:buFont typeface="Arial"/>
              <a:buNone/>
            </a:pPr>
            <a:r>
              <a:rPr lang="en" sz="2700"/>
              <a:t>Building Emissions Must Rapidly Decline</a:t>
            </a:r>
            <a:endParaRPr sz="2700"/>
          </a:p>
        </p:txBody>
      </p:sp>
      <p:sp>
        <p:nvSpPr>
          <p:cNvPr id="521" name="Google Shape;521;p60"/>
          <p:cNvSpPr txBox="1">
            <a:spLocks noGrp="1"/>
          </p:cNvSpPr>
          <p:nvPr>
            <p:ph type="sldNum" idx="12"/>
          </p:nvPr>
        </p:nvSpPr>
        <p:spPr>
          <a:xfrm>
            <a:off x="8525677" y="59618"/>
            <a:ext cx="628800" cy="4296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522" name="Google Shape;522;p60" descr="A graph with a line going up&#10;&#10;AI-generated content may be incorrect."/>
          <p:cNvPicPr preferRelativeResize="0"/>
          <p:nvPr/>
        </p:nvPicPr>
        <p:blipFill rotWithShape="1">
          <a:blip r:embed="rId3">
            <a:alphaModFix/>
          </a:blip>
          <a:srcRect/>
          <a:stretch/>
        </p:blipFill>
        <p:spPr>
          <a:xfrm>
            <a:off x="1542574" y="988827"/>
            <a:ext cx="6058851" cy="4039234"/>
          </a:xfrm>
          <a:prstGeom prst="rect">
            <a:avLst/>
          </a:prstGeom>
          <a:noFill/>
          <a:ln>
            <a:noFill/>
          </a:ln>
        </p:spPr>
      </p:pic>
      <p:sp>
        <p:nvSpPr>
          <p:cNvPr id="523" name="Google Shape;523;p60"/>
          <p:cNvSpPr txBox="1"/>
          <p:nvPr/>
        </p:nvSpPr>
        <p:spPr>
          <a:xfrm>
            <a:off x="1868672" y="917690"/>
            <a:ext cx="54069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rgbClr val="444458"/>
                </a:solidFill>
                <a:latin typeface="Arial"/>
                <a:ea typeface="Arial"/>
                <a:cs typeface="Arial"/>
                <a:sym typeface="Arial"/>
              </a:rPr>
              <a:t>Washington State Residential and Commercial Buildings Emissions Over Time</a:t>
            </a:r>
            <a:endParaRPr sz="1100"/>
          </a:p>
        </p:txBody>
      </p:sp>
      <p:pic>
        <p:nvPicPr>
          <p:cNvPr id="524" name="Google Shape;524;p60" title="Screenshot 2026-01-26 at 8.42.21 AM.png"/>
          <p:cNvPicPr preferRelativeResize="0"/>
          <p:nvPr/>
        </p:nvPicPr>
        <p:blipFill>
          <a:blip r:embed="rId4">
            <a:alphaModFix/>
          </a:blip>
          <a:stretch>
            <a:fillRect/>
          </a:stretch>
        </p:blipFill>
        <p:spPr>
          <a:xfrm>
            <a:off x="0" y="11162"/>
            <a:ext cx="9144003" cy="5121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1" title="Screenshot 2026-01-26 at 11.32.26 AM.png"/>
          <p:cNvPicPr preferRelativeResize="0"/>
          <p:nvPr/>
        </p:nvPicPr>
        <p:blipFill>
          <a:blip r:embed="rId3">
            <a:alphaModFix/>
          </a:blip>
          <a:stretch>
            <a:fillRect/>
          </a:stretch>
        </p:blipFill>
        <p:spPr>
          <a:xfrm>
            <a:off x="999375" y="1322525"/>
            <a:ext cx="6757178" cy="3820977"/>
          </a:xfrm>
          <a:prstGeom prst="rect">
            <a:avLst/>
          </a:prstGeom>
          <a:noFill/>
          <a:ln>
            <a:noFill/>
          </a:ln>
        </p:spPr>
      </p:pic>
      <p:sp>
        <p:nvSpPr>
          <p:cNvPr id="530" name="Google Shape;530;p61"/>
          <p:cNvSpPr txBox="1">
            <a:spLocks noGrp="1"/>
          </p:cNvSpPr>
          <p:nvPr>
            <p:ph type="title"/>
          </p:nvPr>
        </p:nvSpPr>
        <p:spPr>
          <a:xfrm>
            <a:off x="311700" y="445025"/>
            <a:ext cx="768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t>Buildings are central</a:t>
            </a:r>
            <a:r>
              <a:rPr lang="en" sz="2920">
                <a:solidFill>
                  <a:schemeClr val="accent4"/>
                </a:solidFill>
              </a:rPr>
              <a:t> </a:t>
            </a:r>
            <a:r>
              <a:rPr lang="en" sz="2920"/>
              <a:t>to the clean energy transition</a:t>
            </a:r>
            <a:endParaRPr sz="2920"/>
          </a:p>
          <a:p>
            <a:pPr marL="0" lvl="0" indent="0" algn="l" rtl="0">
              <a:spcBef>
                <a:spcPts val="0"/>
              </a:spcBef>
              <a:spcAft>
                <a:spcPts val="0"/>
              </a:spcAft>
              <a:buSzPts val="990"/>
              <a:buNone/>
            </a:pPr>
            <a:endParaRPr sz="2520"/>
          </a:p>
        </p:txBody>
      </p:sp>
      <p:pic>
        <p:nvPicPr>
          <p:cNvPr id="531" name="Google Shape;531;p61" title="Screenshot 2026-01-26 at 11.34.06 AM.png"/>
          <p:cNvPicPr preferRelativeResize="0"/>
          <p:nvPr/>
        </p:nvPicPr>
        <p:blipFill>
          <a:blip r:embed="rId4">
            <a:alphaModFix/>
          </a:blip>
          <a:stretch>
            <a:fillRect/>
          </a:stretch>
        </p:blipFill>
        <p:spPr>
          <a:xfrm>
            <a:off x="6498425" y="4911900"/>
            <a:ext cx="2322858" cy="14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Washington’s Building Decarb Policy Framework </a:t>
            </a:r>
            <a:endParaRPr/>
          </a:p>
        </p:txBody>
      </p:sp>
      <p:graphicFrame>
        <p:nvGraphicFramePr>
          <p:cNvPr id="537" name="Google Shape;537;p62"/>
          <p:cNvGraphicFramePr/>
          <p:nvPr/>
        </p:nvGraphicFramePr>
        <p:xfrm>
          <a:off x="626050" y="1092101"/>
          <a:ext cx="7713575" cy="3541375"/>
        </p:xfrm>
        <a:graphic>
          <a:graphicData uri="http://schemas.openxmlformats.org/drawingml/2006/table">
            <a:tbl>
              <a:tblPr>
                <a:noFill/>
                <a:tableStyleId>{0491837A-4A53-4AB4-B6B2-CBC1FDABD036}</a:tableStyleId>
              </a:tblPr>
              <a:tblGrid>
                <a:gridCol w="3106875">
                  <a:extLst>
                    <a:ext uri="{9D8B030D-6E8A-4147-A177-3AD203B41FA5}">
                      <a16:colId xmlns:a16="http://schemas.microsoft.com/office/drawing/2014/main" val="20000"/>
                    </a:ext>
                  </a:extLst>
                </a:gridCol>
                <a:gridCol w="4606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Energy Code Efficiency Mandate (2009)</a:t>
                      </a:r>
                      <a:endParaRPr sz="10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70% reduction in net annual energy consumption in new construction by 2031, compared to 2006 Washington State Energy Code (WSEC)</a:t>
                      </a:r>
                      <a:endParaRPr sz="10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Clean Energy Transformation Act (CETA) (2019)</a:t>
                      </a:r>
                      <a:endParaRPr sz="1000" b="1">
                        <a:solidFill>
                          <a:schemeClr val="lt1"/>
                        </a:solidFill>
                      </a:endParaRPr>
                    </a:p>
                  </a:txBody>
                  <a:tcPr marL="91425" marR="91425" marT="91425" marB="91425">
                    <a:lnB w="9525" cap="flat" cmpd="sng">
                      <a:solidFill>
                        <a:srgbClr val="9E9E9E"/>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100% clean electricity by 2045</a:t>
                      </a:r>
                      <a:endParaRPr sz="1000"/>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72925">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Clean Building Performance Standard (2019)</a:t>
                      </a:r>
                      <a:endParaRPr sz="1000" b="1">
                        <a:solidFill>
                          <a:schemeClr val="lt1"/>
                        </a:solidFill>
                        <a:latin typeface="Roboto"/>
                        <a:ea typeface="Roboto"/>
                        <a:cs typeface="Roboto"/>
                        <a:sym typeface="Roboto"/>
                      </a:endParaRPr>
                    </a:p>
                    <a:p>
                      <a:pPr marL="0" lvl="0" indent="0" algn="l" rtl="0">
                        <a:spcBef>
                          <a:spcPts val="0"/>
                        </a:spcBef>
                        <a:spcAft>
                          <a:spcPts val="0"/>
                        </a:spcAft>
                        <a:buNone/>
                      </a:pPr>
                      <a:endParaRPr sz="1000" b="1">
                        <a:solidFill>
                          <a:schemeClr val="lt1"/>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Require energy performance standards for large existing commercial buildings. Expanded in 2022 to include benchmarking for multifamily and smaller commercial buildings.</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3685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Climate Commitment Act (2021)</a:t>
                      </a:r>
                      <a:endParaRPr sz="1000" b="1">
                        <a:solidFill>
                          <a:schemeClr val="lt1"/>
                        </a:solidFill>
                        <a:latin typeface="Roboto"/>
                        <a:ea typeface="Roboto"/>
                        <a:cs typeface="Roboto"/>
                        <a:sym typeface="Roboto"/>
                      </a:endParaRPr>
                    </a:p>
                  </a:txBody>
                  <a:tcPr marL="91425" marR="91425" marT="91425" marB="91425">
                    <a:lnT w="9525" cap="flat" cmpd="sng">
                      <a:solidFill>
                        <a:srgbClr val="9E9E9E"/>
                      </a:solidFill>
                      <a:prstDash val="solid"/>
                      <a:round/>
                      <a:headEnd type="none" w="sm" len="sm"/>
                      <a:tailEnd type="none" w="sm" len="sm"/>
                    </a:lnT>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Comprehensive program to reduce carbon pollution, cap greenhouse gas emissions, and generate funds for climate solutions.</a:t>
                      </a:r>
                      <a:endParaRPr sz="1000">
                        <a:solidFill>
                          <a:schemeClr val="dk2"/>
                        </a:solidFill>
                        <a:latin typeface="Roboto"/>
                        <a:ea typeface="Roboto"/>
                        <a:cs typeface="Roboto"/>
                        <a:sym typeface="Robo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City of Seattle’s Building Emissions Performance Standard (BEPS) (2023)</a:t>
                      </a:r>
                      <a:endParaRPr sz="1000" b="1">
                        <a:solidFill>
                          <a:schemeClr val="lt1"/>
                        </a:solidFill>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Requires most buildings larger than 20,000 square feet to reach net zero emissions between 2041 and 2050.</a:t>
                      </a:r>
                      <a:endParaRPr sz="10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Washington State Energy Code (updated every 3 years)</a:t>
                      </a:r>
                      <a:endParaRPr sz="1000" b="1">
                        <a:solidFill>
                          <a:schemeClr val="lt1"/>
                        </a:solidFill>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Most climate friendly commercial and residential energy codes in the nation.</a:t>
                      </a:r>
                      <a:endParaRPr sz="10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Programs operated by state and municipal governments, utilities, non profits</a:t>
                      </a:r>
                      <a:endParaRPr sz="1000" b="1">
                        <a:solidFill>
                          <a:schemeClr val="lt1"/>
                        </a:solidFill>
                        <a:highlight>
                          <a:srgbClr val="FFFF00"/>
                        </a:highlight>
                        <a:latin typeface="Roboto"/>
                        <a:ea typeface="Roboto"/>
                        <a:cs typeface="Roboto"/>
                        <a:sym typeface="Roboto"/>
                      </a:endParaRPr>
                    </a:p>
                  </a:txBody>
                  <a:tcPr marL="91425" marR="91425" marT="91425" marB="91425">
                    <a:solidFill>
                      <a:schemeClr val="accent5"/>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E.g. Home Electrification and Appliance Rebates, Weatherization, WA Green Bank</a:t>
                      </a:r>
                      <a:endParaRPr sz="10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ETI">
      <a:dk1>
        <a:srgbClr val="000000"/>
      </a:dk1>
      <a:lt1>
        <a:srgbClr val="FFFFFF"/>
      </a:lt1>
      <a:dk2>
        <a:srgbClr val="0C4166"/>
      </a:dk2>
      <a:lt2>
        <a:srgbClr val="E2E2E2"/>
      </a:lt2>
      <a:accent1>
        <a:srgbClr val="34A5BA"/>
      </a:accent1>
      <a:accent2>
        <a:srgbClr val="A8B83A"/>
      </a:accent2>
      <a:accent3>
        <a:srgbClr val="EE665E"/>
      </a:accent3>
      <a:accent4>
        <a:srgbClr val="FFCC27"/>
      </a:accent4>
      <a:accent5>
        <a:srgbClr val="D4CB2B"/>
      </a:accent5>
      <a:accent6>
        <a:srgbClr val="838EA8"/>
      </a:accent6>
      <a:hlink>
        <a:srgbClr val="0C4166"/>
      </a:hlink>
      <a:folHlink>
        <a:srgbClr val="0C41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hift Zero slide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4060</Words>
  <Application>Microsoft Macintosh PowerPoint</Application>
  <PresentationFormat>On-screen Show (16:9)</PresentationFormat>
  <Paragraphs>427</Paragraphs>
  <Slides>27</Slides>
  <Notes>27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Roboto</vt:lpstr>
      <vt:lpstr>Arial</vt:lpstr>
      <vt:lpstr>Calibri</vt:lpstr>
      <vt:lpstr>Maven Pro</vt:lpstr>
      <vt:lpstr>Proxima Nova</vt:lpstr>
      <vt:lpstr>Nunito</vt:lpstr>
      <vt:lpstr>Simple Light</vt:lpstr>
      <vt:lpstr>Momentum</vt:lpstr>
      <vt:lpstr>Office Theme</vt:lpstr>
      <vt:lpstr>Shift Zero slide template</vt:lpstr>
      <vt:lpstr> Influencing Code and Policy  NW EcoBuilding Guild January 2026 Education Session  Rachel Koller, Managing Director, Shift Zero Deepa Sivarajan, Washington Local Policy Manager, Climate Solutions </vt:lpstr>
      <vt:lpstr>Agenda</vt:lpstr>
      <vt:lpstr>Shift Zero vision: zero carbon buildings for all in Washington</vt:lpstr>
      <vt:lpstr>PowerPoint Presentation</vt:lpstr>
      <vt:lpstr>Teams &amp; Workgroups Organizing for Action  </vt:lpstr>
      <vt:lpstr>Shift Zero Role: Strategy, Collaboration, Coordination </vt:lpstr>
      <vt:lpstr>Building Emissions Must Rapidly Decline</vt:lpstr>
      <vt:lpstr>Buildings are central to the clean energy transition </vt:lpstr>
      <vt:lpstr>Washington’s Building Decarb Policy Framework </vt:lpstr>
      <vt:lpstr>Energy Code Advocacy</vt:lpstr>
      <vt:lpstr>Energy codes are more than just building standards. </vt:lpstr>
      <vt:lpstr>Washington State Energy Code Update is Underway </vt:lpstr>
      <vt:lpstr>WA State Building Code Council leads a rigorous code adoption process</vt:lpstr>
      <vt:lpstr>Where are we trying to go?</vt:lpstr>
      <vt:lpstr>2024 Commercial Code</vt:lpstr>
      <vt:lpstr>2024 Commercial Code (continued)</vt:lpstr>
      <vt:lpstr>2024 Commercial Code (continued)</vt:lpstr>
      <vt:lpstr>2024 Residential Code</vt:lpstr>
      <vt:lpstr>2024 Residential Code (Credits Table)</vt:lpstr>
      <vt:lpstr>2024 International Building Code (IBC)</vt:lpstr>
      <vt:lpstr>Future Energy Code Advocacy </vt:lpstr>
      <vt:lpstr>2026 Legislative Session</vt:lpstr>
      <vt:lpstr>Shift Zero Policy Priorities </vt:lpstr>
      <vt:lpstr>Budget Advocacy  </vt:lpstr>
      <vt:lpstr>Code Related Bills </vt:lpstr>
      <vt:lpstr>Calls to Action for Building Industry Advocates</vt:lpstr>
      <vt:lpstr>   Q&amp;A  Thank you!  Rachel Koller, Shift Zero, rachel@shiftzero.org Deepa Sivarajan, Climate Solutions, deepa.sivarajan@climatesolutions.org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Influencing Code and Policy  NW EcoBuilding Guild January 2026 Education Session  Rachel Koller, Managing Director, Shift Zero Deepa Sivarajan, Washington Local Policy Manager, Climate Solutions </dc:title>
  <cp:lastModifiedBy>Rebecca Sayre</cp:lastModifiedBy>
  <cp:revision>1</cp:revision>
  <dcterms:modified xsi:type="dcterms:W3CDTF">2026-02-12T23:01:47Z</dcterms:modified>
</cp:coreProperties>
</file>